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4" r:id="rId3"/>
    <p:sldId id="274" r:id="rId4"/>
    <p:sldId id="279" r:id="rId5"/>
    <p:sldId id="280" r:id="rId6"/>
    <p:sldId id="302" r:id="rId7"/>
    <p:sldId id="303" r:id="rId8"/>
    <p:sldId id="298" r:id="rId9"/>
    <p:sldId id="299" r:id="rId10"/>
    <p:sldId id="304" r:id="rId11"/>
    <p:sldId id="305" r:id="rId12"/>
    <p:sldId id="288" r:id="rId13"/>
    <p:sldId id="285" r:id="rId14"/>
    <p:sldId id="276" r:id="rId15"/>
    <p:sldId id="308" r:id="rId16"/>
    <p:sldId id="267" r:id="rId17"/>
    <p:sldId id="290" r:id="rId18"/>
    <p:sldId id="278" r:id="rId19"/>
    <p:sldId id="277" r:id="rId20"/>
    <p:sldId id="284" r:id="rId21"/>
    <p:sldId id="291" r:id="rId22"/>
    <p:sldId id="265" r:id="rId23"/>
    <p:sldId id="283" r:id="rId24"/>
    <p:sldId id="307" r:id="rId25"/>
    <p:sldId id="286" r:id="rId26"/>
    <p:sldId id="287" r:id="rId27"/>
    <p:sldId id="292" r:id="rId28"/>
    <p:sldId id="294" r:id="rId29"/>
    <p:sldId id="289" r:id="rId30"/>
    <p:sldId id="309" r:id="rId31"/>
    <p:sldId id="310" r:id="rId32"/>
    <p:sldId id="273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sakowski, Kathleen" initials="LK" lastIdx="2" clrIdx="0">
    <p:extLst>
      <p:ext uri="{19B8F6BF-5375-455C-9EA6-DF929625EA0E}">
        <p15:presenceInfo xmlns:p15="http://schemas.microsoft.com/office/powerpoint/2012/main" userId="S-1-5-21-1417001333-1682526488-839522115-66195" providerId="AD"/>
      </p:ext>
    </p:extLst>
  </p:cmAuthor>
  <p:cmAuthor id="2" name="Shaughnessy, Megan" initials="SM" lastIdx="3" clrIdx="1">
    <p:extLst>
      <p:ext uri="{19B8F6BF-5375-455C-9EA6-DF929625EA0E}">
        <p15:presenceInfo xmlns:p15="http://schemas.microsoft.com/office/powerpoint/2012/main" userId="S-1-5-21-1417001333-1682526488-839522115-66111" providerId="AD"/>
      </p:ext>
    </p:extLst>
  </p:cmAuthor>
  <p:cmAuthor id="3" name="Contezac, Kathleen M" initials="CKM" lastIdx="1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D2"/>
    <a:srgbClr val="FCB034"/>
    <a:srgbClr val="FC9C34"/>
    <a:srgbClr val="FFC15B"/>
    <a:srgbClr val="FFB947"/>
    <a:srgbClr val="FEA900"/>
    <a:srgbClr val="BC8600"/>
    <a:srgbClr val="826300"/>
    <a:srgbClr val="A2958A"/>
    <a:srgbClr val="679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7" autoAdjust="0"/>
    <p:restoredTop sz="88670" autoAdjust="0"/>
  </p:normalViewPr>
  <p:slideViewPr>
    <p:cSldViewPr snapToGrid="0">
      <p:cViewPr varScale="1">
        <p:scale>
          <a:sx n="66" d="100"/>
          <a:sy n="66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23"/>
    </p:cViewPr>
  </p:sorterViewPr>
  <p:notesViewPr>
    <p:cSldViewPr snapToGrid="0">
      <p:cViewPr varScale="1">
        <p:scale>
          <a:sx n="66" d="100"/>
          <a:sy n="66" d="100"/>
        </p:scale>
        <p:origin x="-1603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haughnessy\Desktop\WIMCR%20Planning%20Docs\CCS%20Participation%20Chart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wistate.us.\1WW\Control\DHCAACtl\Bfm\Steve%20K\CCS\Trainings\CCS%20Claims%20since%202010%20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Entities</c:v>
                </c:pt>
              </c:strCache>
            </c:strRef>
          </c:tx>
          <c:spPr>
            <a:solidFill>
              <a:srgbClr val="00549F"/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Sheet1!$B$1:$L$1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  <c:pt idx="10">
                  <c:v>2015*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8</c:v>
                </c:pt>
                <c:pt idx="1">
                  <c:v>15</c:v>
                </c:pt>
                <c:pt idx="2">
                  <c:v>17</c:v>
                </c:pt>
                <c:pt idx="3">
                  <c:v>20</c:v>
                </c:pt>
                <c:pt idx="4">
                  <c:v>26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31</c:v>
                </c:pt>
                <c:pt idx="9">
                  <c:v>35</c:v>
                </c:pt>
                <c:pt idx="1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27"/>
        <c:axId val="145541680"/>
        <c:axId val="145542240"/>
      </c:barChart>
      <c:catAx>
        <c:axId val="14554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42240"/>
        <c:crosses val="autoZero"/>
        <c:auto val="1"/>
        <c:lblAlgn val="ctr"/>
        <c:lblOffset val="100"/>
        <c:noMultiLvlLbl val="0"/>
      </c:catAx>
      <c:valAx>
        <c:axId val="14554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5541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6634878642439"/>
          <c:y val="1.9796858885871346E-2"/>
          <c:w val="0.86863365121357561"/>
          <c:h val="0.8815760582071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Total!$B$4</c:f>
              <c:strCache>
                <c:ptCount val="1"/>
                <c:pt idx="0">
                  <c:v>Interim Claims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Total!$A$5:$A$9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Total!$B$5:$B$9</c:f>
              <c:numCache>
                <c:formatCode>_(* #,##0_);_(* \(#,##0\);_(* "-"??_);_(@_)</c:formatCode>
                <c:ptCount val="5"/>
                <c:pt idx="0">
                  <c:v>8072606.5199992731</c:v>
                </c:pt>
                <c:pt idx="1">
                  <c:v>8852064.8499999456</c:v>
                </c:pt>
                <c:pt idx="2">
                  <c:v>9689198.8400011044</c:v>
                </c:pt>
                <c:pt idx="3">
                  <c:v>10533657.309999434</c:v>
                </c:pt>
                <c:pt idx="4">
                  <c:v>12517970.18000003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083216"/>
        <c:axId val="83085456"/>
      </c:barChart>
      <c:catAx>
        <c:axId val="830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5456"/>
        <c:crosses val="autoZero"/>
        <c:auto val="1"/>
        <c:lblAlgn val="ctr"/>
        <c:lblOffset val="100"/>
        <c:noMultiLvlLbl val="0"/>
      </c:catAx>
      <c:valAx>
        <c:axId val="83085456"/>
        <c:scaling>
          <c:orientation val="minMax"/>
          <c:max val="13000000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in Millions</a:t>
                </a:r>
              </a:p>
            </c:rich>
          </c:tx>
          <c:layout>
            <c:manualLayout>
              <c:xMode val="edge"/>
              <c:yMode val="edge"/>
              <c:x val="2.7317442300416189E-2"/>
              <c:y val="0.425688593049580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3216"/>
        <c:crosses val="autoZero"/>
        <c:crossBetween val="between"/>
        <c:majorUnit val="1000000"/>
        <c:minorUnit val="400000"/>
        <c:dispUnits>
          <c:builtInUnit val="millions"/>
        </c:dispUnits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3462B-3A88-4932-B075-958CC274D278}" type="doc">
      <dgm:prSet loTypeId="urn:microsoft.com/office/officeart/2005/8/layout/hProcess9" loCatId="process" qsTypeId="urn:microsoft.com/office/officeart/2005/8/quickstyle/simple1" qsCatId="simple" csTypeId="urn:microsoft.com/office/officeart/2005/8/colors/accent4_3" csCatId="accent4" phldr="1"/>
      <dgm:spPr/>
    </dgm:pt>
    <dgm:pt modelId="{AEDE592B-47EC-4BCD-85E2-E2600468F59D}">
      <dgm:prSet phldrT="[Text]" custT="1"/>
      <dgm:spPr>
        <a:solidFill>
          <a:srgbClr val="826300"/>
        </a:solidFill>
      </dgm:spPr>
      <dgm:t>
        <a:bodyPr anchor="t" anchorCtr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FEDERAL MEDICAID OVERSIGHT </a:t>
          </a:r>
        </a:p>
        <a:p>
          <a:endParaRPr lang="en-US" sz="15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Centers for Medicare and Medicaid Services</a:t>
          </a:r>
        </a:p>
        <a:p>
          <a:endParaRPr lang="en-US" sz="15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i="1" dirty="0" smtClean="0">
              <a:latin typeface="Arial" panose="020B0604020202020204" pitchFamily="34" charset="0"/>
              <a:cs typeface="Arial" panose="020B0604020202020204" pitchFamily="34" charset="0"/>
            </a:rPr>
            <a:t>Sets federal requirements</a:t>
          </a:r>
          <a:endParaRPr lang="en-US" sz="15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78C19-A6E7-4839-B466-0516E92A9E92}" type="parTrans" cxnId="{CC402384-9019-4564-8E4D-9662849BE5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5E41C-0480-4D3C-AB71-9A2AF16C4A81}" type="sibTrans" cxnId="{CC402384-9019-4564-8E4D-9662849BE5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28715-ACE8-4509-9CFD-427D2F5BC16A}">
      <dgm:prSet phldrT="[Text]" custT="1"/>
      <dgm:spPr>
        <a:solidFill>
          <a:srgbClr val="BC8600"/>
        </a:solidFill>
      </dgm:spPr>
      <dgm:t>
        <a:bodyPr anchor="t" anchorCtr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STATE OVERSIGHT</a:t>
          </a:r>
        </a:p>
        <a:p>
          <a:endParaRPr lang="en-US" sz="15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5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Department of Health Services</a:t>
          </a:r>
        </a:p>
        <a:p>
          <a:endParaRPr lang="en-US" sz="15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i="1" dirty="0" smtClean="0">
              <a:latin typeface="Arial" panose="020B0604020202020204" pitchFamily="34" charset="0"/>
              <a:cs typeface="Arial" panose="020B0604020202020204" pitchFamily="34" charset="0"/>
            </a:rPr>
            <a:t>Determines requirements for Wisconsin</a:t>
          </a:r>
        </a:p>
      </dgm:t>
    </dgm:pt>
    <dgm:pt modelId="{CAFA25AB-3117-4A17-B3BC-D43AD7BAC9F3}" type="parTrans" cxnId="{A56FDFD7-C81B-43E5-AB57-FAFB668760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73FE0-9566-4EE2-AAF0-21117E5CA9FF}" type="sibTrans" cxnId="{A56FDFD7-C81B-43E5-AB57-FAFB668760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5A28F-1273-4BFD-9AF8-927E00A41F18}">
      <dgm:prSet phldrT="[Text]" custT="1"/>
      <dgm:spPr>
        <a:solidFill>
          <a:srgbClr val="FEA900"/>
        </a:solidFill>
      </dgm:spPr>
      <dgm:t>
        <a:bodyPr anchor="t" anchorCtr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OPERATIONAL &amp; PROJECT OVERSIGHT</a:t>
          </a:r>
        </a:p>
        <a:p>
          <a:endParaRPr lang="en-US" sz="15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Public Consulting Group</a:t>
          </a:r>
        </a:p>
        <a:p>
          <a:endParaRPr lang="en-US" sz="15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i="1" dirty="0" smtClean="0">
              <a:latin typeface="Arial" panose="020B0604020202020204" pitchFamily="34" charset="0"/>
              <a:cs typeface="Arial" panose="020B0604020202020204" pitchFamily="34" charset="0"/>
            </a:rPr>
            <a:t>Assists counties with program </a:t>
          </a:r>
          <a:r>
            <a:rPr lang="en-US" sz="1500" i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requirements,</a:t>
          </a:r>
          <a:r>
            <a:rPr lang="en-US" sz="15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i="1" dirty="0" smtClean="0">
              <a:latin typeface="Arial" panose="020B0604020202020204" pitchFamily="34" charset="0"/>
              <a:cs typeface="Arial" panose="020B0604020202020204" pitchFamily="34" charset="0"/>
            </a:rPr>
            <a:t>completes desk review</a:t>
          </a:r>
          <a:endParaRPr lang="en-US" sz="15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77134-96A2-43D8-9D38-5ED5D331F7D9}" type="parTrans" cxnId="{156B37E2-24DB-47D3-822C-EB0A7F9A65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63D15-EC37-4096-AEE5-21765BEDBE5B}" type="sibTrans" cxnId="{156B37E2-24DB-47D3-822C-EB0A7F9A65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BB304-B269-411A-B2FF-90AF3E70E0DA}">
      <dgm:prSet custT="1"/>
      <dgm:spPr>
        <a:solidFill>
          <a:srgbClr val="FFC15B"/>
        </a:solidFill>
      </dgm:spPr>
      <dgm:t>
        <a:bodyPr anchor="t" anchorCtr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DAY</a:t>
          </a:r>
          <a:r>
            <a:rPr lang="en-US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DAY OPERATIONS AND OVERSIGHT</a:t>
          </a:r>
        </a:p>
        <a:p>
          <a:endParaRPr lang="en-US" sz="15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Counties and Agencies</a:t>
          </a:r>
        </a:p>
        <a:p>
          <a:endParaRPr lang="en-US" sz="15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i="1" dirty="0" smtClean="0">
              <a:latin typeface="Arial" panose="020B0604020202020204" pitchFamily="34" charset="0"/>
              <a:cs typeface="Arial" panose="020B0604020202020204" pitchFamily="34" charset="0"/>
            </a:rPr>
            <a:t>Manages all </a:t>
          </a:r>
          <a:r>
            <a:rPr lang="en-US" sz="1500" i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program requirements, </a:t>
          </a:r>
          <a:r>
            <a:rPr lang="en-US" sz="1500" i="1" strike="noStrik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en-US" sz="1500" i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aintains compliance, completes cost report</a:t>
          </a:r>
          <a:endParaRPr lang="en-US" sz="1500" i="1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806A1-EC13-469D-BA09-600468987DDA}" type="parTrans" cxnId="{F3FC996D-6486-473C-A06F-151FE41F7DB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4B86B-FDA9-487A-81A0-4CD717D1B855}" type="sibTrans" cxnId="{F3FC996D-6486-473C-A06F-151FE41F7DB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3D107-2B3D-4477-BF9E-6135BEDA82B2}" type="pres">
      <dgm:prSet presAssocID="{1B53462B-3A88-4932-B075-958CC274D278}" presName="CompostProcess" presStyleCnt="0">
        <dgm:presLayoutVars>
          <dgm:dir/>
          <dgm:resizeHandles val="exact"/>
        </dgm:presLayoutVars>
      </dgm:prSet>
      <dgm:spPr/>
    </dgm:pt>
    <dgm:pt modelId="{DC93CC32-F518-4041-BD86-7805DEB6F3D2}" type="pres">
      <dgm:prSet presAssocID="{1B53462B-3A88-4932-B075-958CC274D278}" presName="arrow" presStyleLbl="bgShp" presStyleIdx="0" presStyleCnt="1" custScaleX="117647" custScaleY="39880" custLinFactNeighborX="6536" custLinFactNeighborY="72061"/>
      <dgm:spPr/>
    </dgm:pt>
    <dgm:pt modelId="{AF8A8E8C-A600-499B-93AD-6038B917AA61}" type="pres">
      <dgm:prSet presAssocID="{1B53462B-3A88-4932-B075-958CC274D278}" presName="linearProcess" presStyleCnt="0"/>
      <dgm:spPr/>
    </dgm:pt>
    <dgm:pt modelId="{372730EB-7311-4B2D-96B4-385D7C32FF35}" type="pres">
      <dgm:prSet presAssocID="{AEDE592B-47EC-4BCD-85E2-E2600468F59D}" presName="textNode" presStyleLbl="node1" presStyleIdx="0" presStyleCnt="4" custScaleY="18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0A9EF-30CA-4092-B5E0-4AD8E090A2E7}" type="pres">
      <dgm:prSet presAssocID="{8BA5E41C-0480-4D3C-AB71-9A2AF16C4A81}" presName="sibTrans" presStyleCnt="0"/>
      <dgm:spPr/>
    </dgm:pt>
    <dgm:pt modelId="{59155A60-0CE8-43F1-BB2C-17F68E7E9CC3}" type="pres">
      <dgm:prSet presAssocID="{C6B28715-ACE8-4509-9CFD-427D2F5BC16A}" presName="textNode" presStyleLbl="node1" presStyleIdx="1" presStyleCnt="4" custScaleY="18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9B413-99FD-431D-8CC1-4765AFE4FE81}" type="pres">
      <dgm:prSet presAssocID="{F7A73FE0-9566-4EE2-AAF0-21117E5CA9FF}" presName="sibTrans" presStyleCnt="0"/>
      <dgm:spPr/>
    </dgm:pt>
    <dgm:pt modelId="{C8A8E136-442C-48F9-8399-9E835B738F09}" type="pres">
      <dgm:prSet presAssocID="{3145A28F-1273-4BFD-9AF8-927E00A41F18}" presName="textNode" presStyleLbl="node1" presStyleIdx="2" presStyleCnt="4" custScaleY="18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49C30-B808-410F-935F-4793627FB8B3}" type="pres">
      <dgm:prSet presAssocID="{62063D15-EC37-4096-AEE5-21765BEDBE5B}" presName="sibTrans" presStyleCnt="0"/>
      <dgm:spPr/>
    </dgm:pt>
    <dgm:pt modelId="{72045D60-3409-4F1A-AEC7-CB833848E5AB}" type="pres">
      <dgm:prSet presAssocID="{DD9BB304-B269-411A-B2FF-90AF3E70E0DA}" presName="textNode" presStyleLbl="node1" presStyleIdx="3" presStyleCnt="4" custScaleY="18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17D4D1-5FD5-4123-9544-11EBE10B2B76}" type="presOf" srcId="{3145A28F-1273-4BFD-9AF8-927E00A41F18}" destId="{C8A8E136-442C-48F9-8399-9E835B738F09}" srcOrd="0" destOrd="0" presId="urn:microsoft.com/office/officeart/2005/8/layout/hProcess9"/>
    <dgm:cxn modelId="{DEC2C718-50CA-4620-A35A-052B9940C3EC}" type="presOf" srcId="{AEDE592B-47EC-4BCD-85E2-E2600468F59D}" destId="{372730EB-7311-4B2D-96B4-385D7C32FF35}" srcOrd="0" destOrd="0" presId="urn:microsoft.com/office/officeart/2005/8/layout/hProcess9"/>
    <dgm:cxn modelId="{A56FDFD7-C81B-43E5-AB57-FAFB6687605E}" srcId="{1B53462B-3A88-4932-B075-958CC274D278}" destId="{C6B28715-ACE8-4509-9CFD-427D2F5BC16A}" srcOrd="1" destOrd="0" parTransId="{CAFA25AB-3117-4A17-B3BC-D43AD7BAC9F3}" sibTransId="{F7A73FE0-9566-4EE2-AAF0-21117E5CA9FF}"/>
    <dgm:cxn modelId="{CC402384-9019-4564-8E4D-9662849BE590}" srcId="{1B53462B-3A88-4932-B075-958CC274D278}" destId="{AEDE592B-47EC-4BCD-85E2-E2600468F59D}" srcOrd="0" destOrd="0" parTransId="{29378C19-A6E7-4839-B466-0516E92A9E92}" sibTransId="{8BA5E41C-0480-4D3C-AB71-9A2AF16C4A81}"/>
    <dgm:cxn modelId="{4F1FFFB5-2C13-43A5-8176-0172B74FD03C}" type="presOf" srcId="{C6B28715-ACE8-4509-9CFD-427D2F5BC16A}" destId="{59155A60-0CE8-43F1-BB2C-17F68E7E9CC3}" srcOrd="0" destOrd="0" presId="urn:microsoft.com/office/officeart/2005/8/layout/hProcess9"/>
    <dgm:cxn modelId="{F3FC996D-6486-473C-A06F-151FE41F7DBB}" srcId="{1B53462B-3A88-4932-B075-958CC274D278}" destId="{DD9BB304-B269-411A-B2FF-90AF3E70E0DA}" srcOrd="3" destOrd="0" parTransId="{AF9806A1-EC13-469D-BA09-600468987DDA}" sibTransId="{6E14B86B-FDA9-487A-81A0-4CD717D1B855}"/>
    <dgm:cxn modelId="{156B37E2-24DB-47D3-822C-EB0A7F9A651A}" srcId="{1B53462B-3A88-4932-B075-958CC274D278}" destId="{3145A28F-1273-4BFD-9AF8-927E00A41F18}" srcOrd="2" destOrd="0" parTransId="{B8877134-96A2-43D8-9D38-5ED5D331F7D9}" sibTransId="{62063D15-EC37-4096-AEE5-21765BEDBE5B}"/>
    <dgm:cxn modelId="{F6B7C5C8-599B-4F64-BAC4-66CAB59CB365}" type="presOf" srcId="{1B53462B-3A88-4932-B075-958CC274D278}" destId="{8003D107-2B3D-4477-BF9E-6135BEDA82B2}" srcOrd="0" destOrd="0" presId="urn:microsoft.com/office/officeart/2005/8/layout/hProcess9"/>
    <dgm:cxn modelId="{EAC04242-2FAA-48F5-B6FF-BB397F10B3C7}" type="presOf" srcId="{DD9BB304-B269-411A-B2FF-90AF3E70E0DA}" destId="{72045D60-3409-4F1A-AEC7-CB833848E5AB}" srcOrd="0" destOrd="0" presId="urn:microsoft.com/office/officeart/2005/8/layout/hProcess9"/>
    <dgm:cxn modelId="{61B145C0-4D50-48B6-BA59-74D5A5570377}" type="presParOf" srcId="{8003D107-2B3D-4477-BF9E-6135BEDA82B2}" destId="{DC93CC32-F518-4041-BD86-7805DEB6F3D2}" srcOrd="0" destOrd="0" presId="urn:microsoft.com/office/officeart/2005/8/layout/hProcess9"/>
    <dgm:cxn modelId="{FA54F3C2-B659-4DC4-8B5F-59112EC69295}" type="presParOf" srcId="{8003D107-2B3D-4477-BF9E-6135BEDA82B2}" destId="{AF8A8E8C-A600-499B-93AD-6038B917AA61}" srcOrd="1" destOrd="0" presId="urn:microsoft.com/office/officeart/2005/8/layout/hProcess9"/>
    <dgm:cxn modelId="{4C5390D0-4140-4A3E-AE1F-1A2E12D8C076}" type="presParOf" srcId="{AF8A8E8C-A600-499B-93AD-6038B917AA61}" destId="{372730EB-7311-4B2D-96B4-385D7C32FF35}" srcOrd="0" destOrd="0" presId="urn:microsoft.com/office/officeart/2005/8/layout/hProcess9"/>
    <dgm:cxn modelId="{FC711F14-F9C8-4055-BB4A-15DDDCB4B87E}" type="presParOf" srcId="{AF8A8E8C-A600-499B-93AD-6038B917AA61}" destId="{DF50A9EF-30CA-4092-B5E0-4AD8E090A2E7}" srcOrd="1" destOrd="0" presId="urn:microsoft.com/office/officeart/2005/8/layout/hProcess9"/>
    <dgm:cxn modelId="{72B9500E-31E6-4CAC-82B0-E73C9ADA97F8}" type="presParOf" srcId="{AF8A8E8C-A600-499B-93AD-6038B917AA61}" destId="{59155A60-0CE8-43F1-BB2C-17F68E7E9CC3}" srcOrd="2" destOrd="0" presId="urn:microsoft.com/office/officeart/2005/8/layout/hProcess9"/>
    <dgm:cxn modelId="{4D177910-3A7D-464D-8835-C0B16D65D0D2}" type="presParOf" srcId="{AF8A8E8C-A600-499B-93AD-6038B917AA61}" destId="{CDC9B413-99FD-431D-8CC1-4765AFE4FE81}" srcOrd="3" destOrd="0" presId="urn:microsoft.com/office/officeart/2005/8/layout/hProcess9"/>
    <dgm:cxn modelId="{47AE1234-2E3E-49BC-88F2-3F0641EF6A42}" type="presParOf" srcId="{AF8A8E8C-A600-499B-93AD-6038B917AA61}" destId="{C8A8E136-442C-48F9-8399-9E835B738F09}" srcOrd="4" destOrd="0" presId="urn:microsoft.com/office/officeart/2005/8/layout/hProcess9"/>
    <dgm:cxn modelId="{7C35C918-25E1-425F-9314-3B1B4221BD74}" type="presParOf" srcId="{AF8A8E8C-A600-499B-93AD-6038B917AA61}" destId="{45E49C30-B808-410F-935F-4793627FB8B3}" srcOrd="5" destOrd="0" presId="urn:microsoft.com/office/officeart/2005/8/layout/hProcess9"/>
    <dgm:cxn modelId="{F23D81B9-0192-4666-98CC-DA33D4F4C888}" type="presParOf" srcId="{AF8A8E8C-A600-499B-93AD-6038B917AA61}" destId="{72045D60-3409-4F1A-AEC7-CB833848E5A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3CC32-F518-4041-BD86-7805DEB6F3D2}">
      <dsp:nvSpPr>
        <dsp:cNvPr id="0" name=""/>
        <dsp:cNvSpPr/>
      </dsp:nvSpPr>
      <dsp:spPr>
        <a:xfrm>
          <a:off x="4" y="2285993"/>
          <a:ext cx="8229595" cy="88215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730EB-7311-4B2D-96B4-385D7C32FF35}">
      <dsp:nvSpPr>
        <dsp:cNvPr id="0" name=""/>
        <dsp:cNvSpPr/>
      </dsp:nvSpPr>
      <dsp:spPr>
        <a:xfrm>
          <a:off x="212147" y="746064"/>
          <a:ext cx="1759047" cy="4108681"/>
        </a:xfrm>
        <a:prstGeom prst="roundRect">
          <a:avLst/>
        </a:prstGeom>
        <a:solidFill>
          <a:srgbClr val="826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FEDERAL MEDICAID OVERSIGHT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Centers for Medicare and Medicaid Services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Sets federal requirements</a:t>
          </a:r>
          <a:endParaRPr lang="en-US" sz="15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017" y="831934"/>
        <a:ext cx="1587307" cy="3936941"/>
      </dsp:txXfrm>
    </dsp:sp>
    <dsp:sp modelId="{59155A60-0CE8-43F1-BB2C-17F68E7E9CC3}">
      <dsp:nvSpPr>
        <dsp:cNvPr id="0" name=""/>
        <dsp:cNvSpPr/>
      </dsp:nvSpPr>
      <dsp:spPr>
        <a:xfrm>
          <a:off x="2227566" y="746064"/>
          <a:ext cx="1759047" cy="4108681"/>
        </a:xfrm>
        <a:prstGeom prst="roundRect">
          <a:avLst/>
        </a:prstGeom>
        <a:solidFill>
          <a:srgbClr val="BC8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STATE OVERSIGHT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Department of Health Services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Determines requirements for Wisconsin</a:t>
          </a:r>
        </a:p>
      </dsp:txBody>
      <dsp:txXfrm>
        <a:off x="2313436" y="831934"/>
        <a:ext cx="1587307" cy="3936941"/>
      </dsp:txXfrm>
    </dsp:sp>
    <dsp:sp modelId="{C8A8E136-442C-48F9-8399-9E835B738F09}">
      <dsp:nvSpPr>
        <dsp:cNvPr id="0" name=""/>
        <dsp:cNvSpPr/>
      </dsp:nvSpPr>
      <dsp:spPr>
        <a:xfrm>
          <a:off x="4242985" y="746064"/>
          <a:ext cx="1759047" cy="4108681"/>
        </a:xfrm>
        <a:prstGeom prst="roundRect">
          <a:avLst/>
        </a:prstGeom>
        <a:solidFill>
          <a:srgbClr val="FEA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OPERATIONAL &amp; PROJECT OVERSIGHT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Public Consulting Group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Assists counties with program </a:t>
          </a:r>
          <a:r>
            <a:rPr lang="en-US" sz="1500" i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requirements,</a:t>
          </a:r>
          <a:r>
            <a:rPr lang="en-US" sz="1500" i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completes desk review</a:t>
          </a:r>
          <a:endParaRPr lang="en-US" sz="15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855" y="831934"/>
        <a:ext cx="1587307" cy="3936941"/>
      </dsp:txXfrm>
    </dsp:sp>
    <dsp:sp modelId="{72045D60-3409-4F1A-AEC7-CB833848E5AB}">
      <dsp:nvSpPr>
        <dsp:cNvPr id="0" name=""/>
        <dsp:cNvSpPr/>
      </dsp:nvSpPr>
      <dsp:spPr>
        <a:xfrm>
          <a:off x="6258404" y="746064"/>
          <a:ext cx="1759047" cy="4108681"/>
        </a:xfrm>
        <a:prstGeom prst="roundRect">
          <a:avLst/>
        </a:prstGeom>
        <a:solidFill>
          <a:srgbClr val="FFC1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DAY</a:t>
          </a:r>
          <a:r>
            <a:rPr lang="en-US" sz="1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sz="1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DAY OPERATIONS AND OVERSIGHT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Counties and Agencies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Manages all </a:t>
          </a:r>
          <a:r>
            <a:rPr lang="en-US" sz="1500" i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program requirements, </a:t>
          </a:r>
          <a:r>
            <a:rPr lang="en-US" sz="1500" i="1" strike="noStrike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en-US" sz="1500" i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aintains compliance, completes cost report</a:t>
          </a:r>
          <a:endParaRPr lang="en-US" sz="1500" i="1" kern="1200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4274" y="831934"/>
        <a:ext cx="1587307" cy="3936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63FA-C89A-4425-AC5D-D28872EDEA9A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A925-CE2C-4402-8D7B-65E30C319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3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School Based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60333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23266" y="575733"/>
            <a:ext cx="4334933" cy="249766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23266" y="3225797"/>
            <a:ext cx="4334933" cy="18060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4" y="5847757"/>
            <a:ext cx="1828800" cy="6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 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A29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94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Section Break High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AA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A2958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02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S 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0169"/>
            <a:ext cx="7886700" cy="905069"/>
          </a:xfrm>
        </p:spPr>
        <p:txBody>
          <a:bodyPr anchor="t" anchorCtr="0"/>
          <a:lstStyle>
            <a:lvl1pPr>
              <a:defRPr>
                <a:solidFill>
                  <a:srgbClr val="00AA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5956"/>
            <a:ext cx="3886200" cy="48110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5956"/>
            <a:ext cx="3886200" cy="48110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23798"/>
            <a:ext cx="7886700" cy="905069"/>
          </a:xfrm>
        </p:spPr>
        <p:txBody>
          <a:bodyPr anchor="t" anchorCtr="0"/>
          <a:lstStyle>
            <a:lvl1pPr>
              <a:defRPr>
                <a:solidFill>
                  <a:srgbClr val="00AA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5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S 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 anchorCtr="0"/>
          <a:lstStyle>
            <a:lvl1pPr>
              <a:defRPr sz="3200">
                <a:solidFill>
                  <a:srgbClr val="00AA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2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742" y="2058265"/>
            <a:ext cx="2996513" cy="2286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589694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3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Health Care R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"/>
            <a:ext cx="4305300" cy="685860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23266" y="575736"/>
            <a:ext cx="4334933" cy="249403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23266" y="3225800"/>
            <a:ext cx="4334933" cy="180339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4" y="5847757"/>
            <a:ext cx="1828800" cy="6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Public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4" y="5847757"/>
            <a:ext cx="1828800" cy="6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Long Term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979898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4" y="5847757"/>
            <a:ext cx="1828800" cy="6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New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39065" cy="68579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4" y="5847757"/>
            <a:ext cx="1828800" cy="6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New Te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"/>
          <a:stretch/>
        </p:blipFill>
        <p:spPr>
          <a:xfrm>
            <a:off x="0" y="0"/>
            <a:ext cx="4432300" cy="68579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4" y="5847757"/>
            <a:ext cx="1828800" cy="6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High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4740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AAD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2408"/>
            <a:ext cx="7772400" cy="208539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295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8"/>
            <a:ext cx="8588355" cy="23319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www.pcghealth.com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4" y="5620556"/>
            <a:ext cx="1828800" cy="6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284"/>
            <a:ext cx="7886700" cy="905069"/>
          </a:xfrm>
          <a:ln>
            <a:noFill/>
          </a:ln>
        </p:spPr>
        <p:txBody>
          <a:bodyPr anchor="t" anchorCtr="0"/>
          <a:lstStyle>
            <a:lvl1pPr>
              <a:defRPr>
                <a:solidFill>
                  <a:srgbClr val="00AA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7886700" cy="48307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5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3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0588"/>
            <a:ext cx="7886700" cy="9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535"/>
            <a:ext cx="7886700" cy="458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7" r:id="rId3"/>
    <p:sldLayoutId id="2147483673" r:id="rId4"/>
    <p:sldLayoutId id="2147483672" r:id="rId5"/>
    <p:sldLayoutId id="2147483681" r:id="rId6"/>
    <p:sldLayoutId id="2147483676" r:id="rId7"/>
    <p:sldLayoutId id="2147483662" r:id="rId8"/>
    <p:sldLayoutId id="2147483663" r:id="rId9"/>
    <p:sldLayoutId id="2147483680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7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u="none" kern="1200">
          <a:solidFill>
            <a:srgbClr val="00AAD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u="none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HSDMHSASCCS@dhs.wisconsin.gov" TargetMode="External"/><Relationship Id="rId2" Type="http://schemas.openxmlformats.org/officeDocument/2006/relationships/hyperlink" Target="mailto:wiccs@pcgus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wardhealth.wi.gov/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VEDSICD10Support@Wisconsin.gov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Comprehensive Community Services (CCS)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Wisconsin Human Services Financial Management Association (WHSFMA)</a:t>
            </a:r>
            <a:endParaRPr lang="en-US" dirty="0"/>
          </a:p>
          <a:p>
            <a:r>
              <a:rPr lang="en-US" sz="1400" dirty="0" smtClean="0"/>
              <a:t>May 7, 2015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49" y="363483"/>
            <a:ext cx="7886700" cy="905069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CY 2015 to Date Interim Claims Activity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69157"/>
              </p:ext>
            </p:extLst>
          </p:nvPr>
        </p:nvGraphicFramePr>
        <p:xfrm>
          <a:off x="697874" y="1542845"/>
          <a:ext cx="7817475" cy="1977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435"/>
                <a:gridCol w="1416676"/>
                <a:gridCol w="1558344"/>
                <a:gridCol w="1506828"/>
                <a:gridCol w="1468192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Interim Claims Activity (</a:t>
                      </a:r>
                      <a:r>
                        <a:rPr lang="en-US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2015–March 2015)</a:t>
                      </a:r>
                      <a:endParaRPr lang="en-US" sz="18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Share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ederal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Funds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39,315.52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39,315.52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</a:t>
                      </a:r>
                      <a:endParaRPr lang="en-US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349,235.48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489,430.71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838,666.19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349,235.48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528,746.23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877,981.71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8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49" y="363483"/>
            <a:ext cx="7886700" cy="905069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Regional Claims by Quarter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22888"/>
              </p:ext>
            </p:extLst>
          </p:nvPr>
        </p:nvGraphicFramePr>
        <p:xfrm>
          <a:off x="400051" y="1752599"/>
          <a:ext cx="862964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304"/>
                <a:gridCol w="1720243"/>
                <a:gridCol w="1663376"/>
                <a:gridCol w="1620726"/>
              </a:tblGrid>
              <a:tr h="57685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r>
                        <a:rPr lang="en-US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Breakdown of Regional and Non-Regional Claims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(July 2014</a:t>
                      </a:r>
                      <a:r>
                        <a:rPr lang="en-US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–March 2015)</a:t>
                      </a:r>
                      <a:endParaRPr lang="en-US" sz="18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4208">
                <a:tc>
                  <a:txBody>
                    <a:bodyPr/>
                    <a:lstStyle/>
                    <a:p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Jul–Sep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on-Re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gional Claims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</a:tr>
              <a:tr h="334208">
                <a:tc>
                  <a:txBody>
                    <a:bodyPr/>
                    <a:lstStyle/>
                    <a:p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Claims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</a:tr>
              <a:tr h="334208">
                <a:tc>
                  <a:txBody>
                    <a:bodyPr/>
                    <a:lstStyle/>
                    <a:p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Claims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9" marR="7499" marT="74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3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9939"/>
            <a:ext cx="7886700" cy="905069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CCS</a:t>
            </a:r>
            <a:r>
              <a:rPr lang="en-US" dirty="0"/>
              <a:t> </a:t>
            </a:r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</p:spPr>
        <p:txBody>
          <a:bodyPr/>
          <a:lstStyle/>
          <a:p>
            <a:r>
              <a:rPr lang="en-US" dirty="0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78611417"/>
              </p:ext>
            </p:extLst>
          </p:nvPr>
        </p:nvGraphicFramePr>
        <p:xfrm>
          <a:off x="457200" y="838200"/>
          <a:ext cx="8229600" cy="554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4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550" y="320169"/>
            <a:ext cx="5740800" cy="905069"/>
          </a:xfrm>
        </p:spPr>
        <p:txBody>
          <a:bodyPr/>
          <a:lstStyle/>
          <a:p>
            <a:r>
              <a:rPr lang="en-US" dirty="0" smtClean="0"/>
              <a:t>CCS Regionalization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960914" y="1365956"/>
            <a:ext cx="5554436" cy="4811007"/>
          </a:xfrm>
        </p:spPr>
        <p:txBody>
          <a:bodyPr>
            <a:noAutofit/>
          </a:bodyPr>
          <a:lstStyle/>
          <a:p>
            <a:r>
              <a:rPr lang="en-US" sz="1600" dirty="0" smtClean="0"/>
              <a:t>CCS regions must complete three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Division of Mental Health and Substance Abuse Services (DMHSAS) approval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Division of Quality Assurance (DQA) certification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Medicaid provider enrollment</a:t>
            </a:r>
          </a:p>
          <a:p>
            <a:r>
              <a:rPr lang="en-US" sz="1600" dirty="0" smtClean="0"/>
              <a:t>Regional formation</a:t>
            </a:r>
          </a:p>
          <a:p>
            <a:pPr lvl="1"/>
            <a:r>
              <a:rPr lang="en-US" sz="1600" dirty="0" smtClean="0"/>
              <a:t>Initial formation of a region may occur at the beginning of a month from July 1, 2014, to December 31, 2015.</a:t>
            </a:r>
          </a:p>
          <a:p>
            <a:pPr lvl="1"/>
            <a:r>
              <a:rPr lang="en-US" sz="1600" dirty="0" smtClean="0"/>
              <a:t>One annual update to regional structure is allowed (first of the month).</a:t>
            </a:r>
          </a:p>
          <a:p>
            <a:pPr lvl="1"/>
            <a:r>
              <a:rPr lang="en-US" sz="1600" dirty="0" smtClean="0"/>
              <a:t>Effective January 1, 2016, additions and removals must occur on January 1.</a:t>
            </a:r>
          </a:p>
          <a:p>
            <a:r>
              <a:rPr lang="en-US" sz="1600" dirty="0" smtClean="0"/>
              <a:t>Regionalization incentive</a:t>
            </a:r>
          </a:p>
          <a:p>
            <a:pPr lvl="1"/>
            <a:r>
              <a:rPr lang="en-US" sz="1600" dirty="0" smtClean="0"/>
              <a:t>Non-regional CCS providers will continue to receive only the federal share of reimbursement.</a:t>
            </a:r>
          </a:p>
          <a:p>
            <a:pPr lvl="1"/>
            <a:r>
              <a:rPr lang="en-US" sz="1600" dirty="0" smtClean="0"/>
              <a:t>Regional CCS providers will realize enhanced CCS payments through interim claiming and a cost-based reimbursement method.</a:t>
            </a:r>
            <a:endParaRPr lang="en-US" sz="1600" dirty="0"/>
          </a:p>
        </p:txBody>
      </p:sp>
      <p:sp>
        <p:nvSpPr>
          <p:cNvPr id="4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774551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887"/>
            <a:ext cx="7886700" cy="905069"/>
          </a:xfrm>
        </p:spPr>
        <p:txBody>
          <a:bodyPr/>
          <a:lstStyle/>
          <a:p>
            <a:r>
              <a:rPr lang="en-US" dirty="0" smtClean="0"/>
              <a:t>CCS Regional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133342"/>
            <a:ext cx="4078813" cy="13241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ea typeface="Roboto Slab" pitchFamily="2" charset="0"/>
              </a:rPr>
              <a:t>Multi-County Model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Multiple counties/tribes partner together to operate a regional CCS program across their counties/tribes; a lead county or tribe is identified.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>
              <a:solidFill>
                <a:srgbClr val="A2958A"/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>
              <a:solidFill>
                <a:srgbClr val="A2958A"/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>
              <a:solidFill>
                <a:srgbClr val="A2958A"/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>
              <a:solidFill>
                <a:srgbClr val="A2958A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06064" y="1133341"/>
            <a:ext cx="3734282" cy="504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Shared Services Model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Multiple counties/tribes partner together to operate a regional CCS program across their counties/tribes; no lead </a:t>
            </a:r>
            <a:r>
              <a:rPr lang="en-US" sz="1600" dirty="0" smtClean="0"/>
              <a:t>county.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solidFill>
                <a:srgbClr val="A2958A"/>
              </a:solidFill>
              <a:latin typeface="Rockwell" panose="02060603020205020403" pitchFamily="18" charset="0"/>
              <a:ea typeface="Roboto Slab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>
              <a:solidFill>
                <a:srgbClr val="A2958A"/>
              </a:solidFill>
              <a:latin typeface="Rockwell" panose="02060603020205020403" pitchFamily="18" charset="0"/>
              <a:ea typeface="Roboto Slab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solidFill>
                <a:srgbClr val="A2958A"/>
              </a:solidFill>
              <a:latin typeface="Rockwell" panose="02060603020205020403" pitchFamily="18" charset="0"/>
              <a:ea typeface="Roboto Slab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>
              <a:solidFill>
                <a:srgbClr val="A2958A"/>
              </a:solidFill>
              <a:latin typeface="Rockwell" panose="02060603020205020403" pitchFamily="18" charset="0"/>
              <a:ea typeface="Roboto Slab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400" dirty="0">
              <a:solidFill>
                <a:srgbClr val="A2958A"/>
              </a:solidFill>
              <a:latin typeface="Rockwell" panose="02060603020205020403" pitchFamily="18" charset="0"/>
              <a:ea typeface="Roboto Slab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solidFill>
                <a:srgbClr val="A2958A"/>
              </a:solidFill>
              <a:latin typeface="Rockwell" panose="02060603020205020403" pitchFamily="18" charset="0"/>
              <a:ea typeface="Roboto Slab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A2958A"/>
              </a:solidFill>
              <a:latin typeface="Rockwell" panose="02060603020205020403" pitchFamily="18" charset="0"/>
              <a:ea typeface="Roboto Slab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24233" y="4818947"/>
            <a:ext cx="1274619" cy="1232689"/>
            <a:chOff x="0" y="242947"/>
            <a:chExt cx="1444071" cy="1444185"/>
          </a:xfrm>
        </p:grpSpPr>
        <p:sp>
          <p:nvSpPr>
            <p:cNvPr id="17" name="Oval 16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  <a:solidFill>
              <a:srgbClr val="00549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11479" y="454443"/>
              <a:ext cx="1021113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51.42, County or Tribe 1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45857" y="2416841"/>
            <a:ext cx="878418" cy="912384"/>
            <a:chOff x="0" y="242947"/>
            <a:chExt cx="1444071" cy="1444185"/>
          </a:xfrm>
        </p:grpSpPr>
        <p:sp>
          <p:nvSpPr>
            <p:cNvPr id="23" name="Oval 22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0" y="454443"/>
              <a:ext cx="1444071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County 3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94794" y="2196845"/>
            <a:ext cx="1275619" cy="1247199"/>
            <a:chOff x="0" y="242947"/>
            <a:chExt cx="1444071" cy="1444185"/>
          </a:xfrm>
        </p:grpSpPr>
        <p:sp>
          <p:nvSpPr>
            <p:cNvPr id="29" name="Oval 28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  <a:solidFill>
              <a:srgbClr val="00549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141503" y="454443"/>
              <a:ext cx="1183388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Lead County 1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93394" y="3599199"/>
            <a:ext cx="878418" cy="912384"/>
            <a:chOff x="0" y="242947"/>
            <a:chExt cx="1444071" cy="1444185"/>
          </a:xfrm>
        </p:grpSpPr>
        <p:sp>
          <p:nvSpPr>
            <p:cNvPr id="32" name="Oval 31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0" y="454443"/>
              <a:ext cx="1444071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County 4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4927" y="2364252"/>
            <a:ext cx="878418" cy="912384"/>
            <a:chOff x="0" y="242947"/>
            <a:chExt cx="1444071" cy="1444185"/>
          </a:xfrm>
        </p:grpSpPr>
        <p:sp>
          <p:nvSpPr>
            <p:cNvPr id="35" name="Oval 34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0" y="454443"/>
              <a:ext cx="1444071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County 2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Connector 37"/>
          <p:cNvCxnSpPr>
            <a:stCxn id="35" idx="6"/>
            <a:endCxn id="29" idx="2"/>
          </p:cNvCxnSpPr>
          <p:nvPr/>
        </p:nvCxnSpPr>
        <p:spPr>
          <a:xfrm>
            <a:off x="1623345" y="2820444"/>
            <a:ext cx="1714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4"/>
            <a:endCxn id="32" idx="0"/>
          </p:cNvCxnSpPr>
          <p:nvPr/>
        </p:nvCxnSpPr>
        <p:spPr>
          <a:xfrm flipH="1">
            <a:off x="2432603" y="3444044"/>
            <a:ext cx="1" cy="15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3" idx="2"/>
          </p:cNvCxnSpPr>
          <p:nvPr/>
        </p:nvCxnSpPr>
        <p:spPr>
          <a:xfrm>
            <a:off x="3070413" y="2868143"/>
            <a:ext cx="175444" cy="4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059564" y="2903907"/>
            <a:ext cx="878418" cy="912384"/>
            <a:chOff x="0" y="242947"/>
            <a:chExt cx="1444071" cy="1444185"/>
          </a:xfrm>
        </p:grpSpPr>
        <p:sp>
          <p:nvSpPr>
            <p:cNvPr id="60" name="Oval 59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4"/>
            <p:cNvSpPr/>
            <p:nvPr/>
          </p:nvSpPr>
          <p:spPr>
            <a:xfrm>
              <a:off x="0" y="454443"/>
              <a:ext cx="1444071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County 4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53158" y="3513514"/>
            <a:ext cx="878418" cy="912384"/>
            <a:chOff x="0" y="242947"/>
            <a:chExt cx="1444071" cy="1444185"/>
          </a:xfrm>
        </p:grpSpPr>
        <p:sp>
          <p:nvSpPr>
            <p:cNvPr id="63" name="Oval 62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0" y="454443"/>
              <a:ext cx="1444071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County 3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53158" y="2264033"/>
            <a:ext cx="878418" cy="912384"/>
            <a:chOff x="0" y="242947"/>
            <a:chExt cx="1444071" cy="1444185"/>
          </a:xfrm>
        </p:grpSpPr>
        <p:sp>
          <p:nvSpPr>
            <p:cNvPr id="66" name="Oval 65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4"/>
            <p:cNvSpPr/>
            <p:nvPr/>
          </p:nvSpPr>
          <p:spPr>
            <a:xfrm>
              <a:off x="0" y="454443"/>
              <a:ext cx="1444071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County 1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46752" y="2903907"/>
            <a:ext cx="878418" cy="912384"/>
            <a:chOff x="0" y="242947"/>
            <a:chExt cx="1444071" cy="1444185"/>
          </a:xfrm>
        </p:grpSpPr>
        <p:sp>
          <p:nvSpPr>
            <p:cNvPr id="69" name="Oval 68"/>
            <p:cNvSpPr/>
            <p:nvPr/>
          </p:nvSpPr>
          <p:spPr>
            <a:xfrm>
              <a:off x="0" y="242947"/>
              <a:ext cx="1444071" cy="1444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4"/>
            <p:cNvSpPr/>
            <p:nvPr/>
          </p:nvSpPr>
          <p:spPr>
            <a:xfrm>
              <a:off x="0" y="454443"/>
              <a:ext cx="1444071" cy="102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County 2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4" name="Straight Connector 73"/>
          <p:cNvCxnSpPr>
            <a:stCxn id="69" idx="1"/>
            <a:endCxn id="66" idx="6"/>
          </p:cNvCxnSpPr>
          <p:nvPr/>
        </p:nvCxnSpPr>
        <p:spPr>
          <a:xfrm flipH="1" flipV="1">
            <a:off x="7131576" y="2720225"/>
            <a:ext cx="443817" cy="31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9" idx="3"/>
            <a:endCxn id="63" idx="6"/>
          </p:cNvCxnSpPr>
          <p:nvPr/>
        </p:nvCxnSpPr>
        <p:spPr>
          <a:xfrm flipH="1">
            <a:off x="7131576" y="3682675"/>
            <a:ext cx="443817" cy="287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0" idx="5"/>
            <a:endCxn id="63" idx="2"/>
          </p:cNvCxnSpPr>
          <p:nvPr/>
        </p:nvCxnSpPr>
        <p:spPr>
          <a:xfrm>
            <a:off x="5809341" y="3682675"/>
            <a:ext cx="443817" cy="287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</p:spPr>
        <p:txBody>
          <a:bodyPr/>
          <a:lstStyle/>
          <a:p>
            <a:r>
              <a:rPr lang="en-US" dirty="0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74771" y="4492860"/>
            <a:ext cx="690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51.42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counties that have partnered together to form a separate 51.42 legal entity operate a regional CCS program through the 51.42 entity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Population-Based </a:t>
            </a:r>
            <a:r>
              <a:rPr lang="en-US" dirty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Model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single county with a population exceeding 350,000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a single tribe, regardless of population size, operates a regional CCS program.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Straight Connector 88"/>
          <p:cNvCxnSpPr>
            <a:stCxn id="60" idx="7"/>
            <a:endCxn id="66" idx="2"/>
          </p:cNvCxnSpPr>
          <p:nvPr/>
        </p:nvCxnSpPr>
        <p:spPr>
          <a:xfrm flipV="1">
            <a:off x="5809341" y="2720225"/>
            <a:ext cx="443817" cy="31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to CCS 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Legacy CCS billing (eliminated after June 30, 2014)</a:t>
            </a:r>
          </a:p>
          <a:p>
            <a:pPr lvl="1"/>
            <a:r>
              <a:rPr lang="en-US" dirty="0" smtClean="0"/>
              <a:t>Procedure code H2018: p</a:t>
            </a:r>
            <a:r>
              <a:rPr lang="fr-FR" dirty="0" err="1" smtClean="0"/>
              <a:t>sychosocial</a:t>
            </a:r>
            <a:r>
              <a:rPr lang="fr-FR" dirty="0" smtClean="0"/>
              <a:t> rehabilitation services, per diem</a:t>
            </a:r>
            <a:endParaRPr lang="en-US" dirty="0" smtClean="0"/>
          </a:p>
          <a:p>
            <a:r>
              <a:rPr lang="en-US" dirty="0" smtClean="0"/>
              <a:t>CCS </a:t>
            </a:r>
            <a:r>
              <a:rPr lang="en-US" dirty="0"/>
              <a:t>b</a:t>
            </a:r>
            <a:r>
              <a:rPr lang="en-US" dirty="0" smtClean="0"/>
              <a:t>illing updates (effective July 1, 2014)</a:t>
            </a:r>
          </a:p>
          <a:p>
            <a:pPr lvl="1"/>
            <a:r>
              <a:rPr lang="en-US" dirty="0" smtClean="0"/>
              <a:t>Procedure code H2017, </a:t>
            </a:r>
            <a:r>
              <a:rPr lang="fr-FR" dirty="0"/>
              <a:t>p</a:t>
            </a:r>
            <a:r>
              <a:rPr lang="fr-FR" dirty="0" smtClean="0"/>
              <a:t>sychosocial rehabilitation services, per 15 minutes</a:t>
            </a:r>
            <a:endParaRPr lang="en-US" dirty="0" smtClean="0"/>
          </a:p>
          <a:p>
            <a:pPr lvl="1"/>
            <a:r>
              <a:rPr lang="en-US" dirty="0" smtClean="0"/>
              <a:t>Modifiers indicate professional type and identify services provided in a group setting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5155" y="4026217"/>
            <a:ext cx="8000194" cy="2030839"/>
          </a:xfrm>
          <a:prstGeom prst="roundRect">
            <a:avLst/>
          </a:prstGeom>
          <a:solidFill>
            <a:srgbClr val="1E8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327" y="4184917"/>
            <a:ext cx="7776022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billing note: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illing vs. rendering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rovider IDs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billing provider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billing entity (county or tribe) that submits the interim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rendering provider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entity that rendered the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may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 from billing provider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multi-county region.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 claims should reflect the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 provider ID.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4901" y="5314347"/>
            <a:ext cx="4636948" cy="1091382"/>
          </a:xfrm>
          <a:prstGeom prst="roundRect">
            <a:avLst/>
          </a:prstGeom>
          <a:solidFill>
            <a:srgbClr val="FC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CCS Financial Process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4866217" cy="4830763"/>
          </a:xfrm>
        </p:spPr>
        <p:txBody>
          <a:bodyPr/>
          <a:lstStyle/>
          <a:p>
            <a:r>
              <a:rPr lang="en-US" dirty="0" smtClean="0"/>
              <a:t>Legacy method (through June 30, 2014)</a:t>
            </a:r>
          </a:p>
          <a:p>
            <a:pPr lvl="1"/>
            <a:r>
              <a:rPr lang="en-US" dirty="0" smtClean="0"/>
              <a:t>Annual rate setting</a:t>
            </a:r>
          </a:p>
          <a:p>
            <a:pPr lvl="1"/>
            <a:r>
              <a:rPr lang="en-US" dirty="0" smtClean="0"/>
              <a:t>Interim billing and CCS claims payments</a:t>
            </a:r>
          </a:p>
          <a:p>
            <a:pPr lvl="1"/>
            <a:r>
              <a:rPr lang="en-US" dirty="0" smtClean="0"/>
              <a:t>Year-end cost reporting and financial reconciliation</a:t>
            </a:r>
          </a:p>
          <a:p>
            <a:r>
              <a:rPr lang="en-US" dirty="0" smtClean="0"/>
              <a:t>Updated method (effective July 1, 2014)</a:t>
            </a:r>
          </a:p>
          <a:p>
            <a:pPr lvl="1"/>
            <a:r>
              <a:rPr lang="en-US" dirty="0" smtClean="0"/>
              <a:t>Statewide rates</a:t>
            </a:r>
          </a:p>
          <a:p>
            <a:pPr lvl="1"/>
            <a:r>
              <a:rPr lang="en-US" dirty="0" smtClean="0"/>
              <a:t>Interim billing and CCS claim payments</a:t>
            </a:r>
          </a:p>
          <a:p>
            <a:pPr lvl="1"/>
            <a:r>
              <a:rPr lang="en-US" dirty="0" smtClean="0"/>
              <a:t>Updated annual cost reporting and reconciliation method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867" y="2"/>
            <a:ext cx="3657600" cy="64854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921" y="5353056"/>
            <a:ext cx="438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Note: CY 2014 reporting incorporates both legacy and updated reporting methodologies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CCS Policy Next Steps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toward cost report integration between CCS and other county-based health services programs for CY 2015 reporting</a:t>
            </a:r>
          </a:p>
          <a:p>
            <a:pPr lvl="1"/>
            <a:r>
              <a:rPr lang="en-US" dirty="0" smtClean="0"/>
              <a:t>Integration would result in a single annual cost report for Wisconsin Medicaid Cost Reporting (WIMCR) and CCS in CY 2015.</a:t>
            </a:r>
          </a:p>
          <a:p>
            <a:pPr lvl="1"/>
            <a:r>
              <a:rPr lang="en-US" dirty="0" smtClean="0"/>
              <a:t>Cost settlement will continue to be calculated independently for each program.</a:t>
            </a:r>
          </a:p>
          <a:p>
            <a:r>
              <a:rPr lang="en-US" dirty="0" smtClean="0"/>
              <a:t>Pending federal approval</a:t>
            </a:r>
          </a:p>
          <a:p>
            <a:pPr lvl="1"/>
            <a:r>
              <a:rPr lang="en-US" dirty="0" smtClean="0"/>
              <a:t>Policy changes impacting Medicaid programs require approval by the Centers for Medicare and Medicaid Services (CMS).</a:t>
            </a:r>
          </a:p>
          <a:p>
            <a:pPr lvl="1"/>
            <a:r>
              <a:rPr lang="en-US" dirty="0" smtClean="0"/>
              <a:t>All anticipated updates are subject to change pending federal approval.</a:t>
            </a:r>
          </a:p>
          <a:p>
            <a:r>
              <a:rPr lang="en-US" dirty="0" smtClean="0"/>
              <a:t>Broader vision to include additional mental health programs</a:t>
            </a:r>
          </a:p>
          <a:p>
            <a:pPr lvl="1"/>
            <a:r>
              <a:rPr lang="en-US" dirty="0" smtClean="0"/>
              <a:t>CCS is the first program to integrate with WIMCR reporting methodology.</a:t>
            </a:r>
          </a:p>
          <a:p>
            <a:pPr lvl="1"/>
            <a:r>
              <a:rPr lang="en-US" dirty="0" smtClean="0"/>
              <a:t>Additional mental health programs may be included at a later date.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43434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4343"/>
          </a:solidFill>
        </p:spPr>
        <p:txBody>
          <a:bodyPr/>
          <a:lstStyle/>
          <a:p>
            <a:r>
              <a:rPr lang="en-US" dirty="0" smtClean="0"/>
              <a:t>CCS CY 2014 Cost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Megan Morris, Public Consulting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470146"/>
            <a:ext cx="2505678" cy="19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183113" y="6548609"/>
            <a:ext cx="8332237" cy="1807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72" y="90152"/>
            <a:ext cx="6400800" cy="63211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18732" y="2581265"/>
            <a:ext cx="2298879" cy="1338958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 smtClean="0"/>
              <a:t>CCS Cost Settlement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4857750" cy="4830763"/>
          </a:xfrm>
        </p:spPr>
        <p:txBody>
          <a:bodyPr>
            <a:noAutofit/>
          </a:bodyPr>
          <a:lstStyle/>
          <a:p>
            <a:r>
              <a:rPr lang="en-US" sz="1600" dirty="0" smtClean="0"/>
              <a:t>CCS Overview and Policy Update, Wisconsin Department of Health Services (DHS)</a:t>
            </a:r>
          </a:p>
          <a:p>
            <a:pPr lvl="1"/>
            <a:r>
              <a:rPr lang="en-US" sz="1600" dirty="0" smtClean="0"/>
              <a:t>CCS Program Overview</a:t>
            </a:r>
          </a:p>
          <a:p>
            <a:pPr lvl="1"/>
            <a:r>
              <a:rPr lang="en-US" sz="1600" dirty="0" smtClean="0"/>
              <a:t>CCS County Participation</a:t>
            </a:r>
          </a:p>
          <a:p>
            <a:pPr lvl="1"/>
            <a:r>
              <a:rPr lang="en-US" sz="1600" dirty="0" smtClean="0"/>
              <a:t>Roles and Responsibilities</a:t>
            </a:r>
          </a:p>
          <a:p>
            <a:pPr lvl="1"/>
            <a:r>
              <a:rPr lang="en-US" sz="1600" dirty="0" smtClean="0"/>
              <a:t>2014 Regionalization</a:t>
            </a:r>
          </a:p>
          <a:p>
            <a:pPr lvl="1"/>
            <a:r>
              <a:rPr lang="en-US" sz="1600" dirty="0" smtClean="0"/>
              <a:t>CCS Financial Process</a:t>
            </a:r>
          </a:p>
          <a:p>
            <a:pPr lvl="1"/>
            <a:r>
              <a:rPr lang="en-US" sz="1600" dirty="0" smtClean="0"/>
              <a:t>2014 Billing Updates</a:t>
            </a:r>
          </a:p>
          <a:p>
            <a:r>
              <a:rPr lang="en-US" sz="1600" dirty="0" smtClean="0"/>
              <a:t>CCS Cost Settlement, Public Consulting Group (PCG)</a:t>
            </a:r>
          </a:p>
          <a:p>
            <a:pPr lvl="1"/>
            <a:r>
              <a:rPr lang="en-US" sz="1600" dirty="0" smtClean="0"/>
              <a:t>Annual Cost Settlement Cycle</a:t>
            </a:r>
          </a:p>
          <a:p>
            <a:pPr lvl="1"/>
            <a:r>
              <a:rPr lang="en-US" sz="1600" dirty="0" smtClean="0"/>
              <a:t>Calendar Year (CY) 2014 CCS Report Structure</a:t>
            </a:r>
          </a:p>
          <a:p>
            <a:pPr lvl="1"/>
            <a:r>
              <a:rPr lang="en-US" sz="1600" dirty="0" smtClean="0"/>
              <a:t>Regional Reporting</a:t>
            </a:r>
          </a:p>
          <a:p>
            <a:pPr lvl="1"/>
            <a:r>
              <a:rPr lang="en-US" sz="1600" dirty="0" smtClean="0"/>
              <a:t>Management Reports</a:t>
            </a:r>
          </a:p>
          <a:p>
            <a:pPr lvl="1"/>
            <a:r>
              <a:rPr lang="en-US" sz="1600" dirty="0" smtClean="0"/>
              <a:t>Next Steps</a:t>
            </a:r>
          </a:p>
          <a:p>
            <a:pPr lvl="1"/>
            <a:r>
              <a:rPr lang="en-US" sz="1600" dirty="0" smtClean="0"/>
              <a:t>2014 CCS Timeline</a:t>
            </a:r>
          </a:p>
          <a:p>
            <a:r>
              <a:rPr lang="en-US" sz="1600" dirty="0" smtClean="0"/>
              <a:t>Contacts and Questions</a:t>
            </a:r>
            <a:endParaRPr lang="en-US" sz="1600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0"/>
            <a:ext cx="3657600" cy="64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 2014 Cost Reporting Process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Legacy CCS reporting</a:t>
            </a:r>
          </a:p>
          <a:p>
            <a:pPr lvl="1"/>
            <a:r>
              <a:rPr lang="en-US" dirty="0" smtClean="0"/>
              <a:t>Applicable for dates of service from January 1, 2014, to June 30, 2014</a:t>
            </a:r>
          </a:p>
          <a:p>
            <a:pPr lvl="1"/>
            <a:r>
              <a:rPr lang="en-US" dirty="0" smtClean="0"/>
              <a:t>Consistent with past CCS reporting</a:t>
            </a:r>
          </a:p>
          <a:p>
            <a:r>
              <a:rPr lang="en-US" dirty="0" smtClean="0"/>
              <a:t>Updated CCS reporting</a:t>
            </a:r>
          </a:p>
          <a:p>
            <a:pPr lvl="1"/>
            <a:r>
              <a:rPr lang="en-US" dirty="0" smtClean="0"/>
              <a:t>Applicable for dates of service from July 1, 2014, to December 31, 2014 </a:t>
            </a:r>
          </a:p>
          <a:p>
            <a:pPr lvl="1"/>
            <a:r>
              <a:rPr lang="en-US" dirty="0" smtClean="0"/>
              <a:t>Based on CY 2013 WIMCR reporting methodology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3896140"/>
            <a:ext cx="4443480" cy="24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 2014 Cost Reporting Process (Continued)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49" y="1346200"/>
            <a:ext cx="809080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Excel-based </a:t>
            </a:r>
            <a:r>
              <a:rPr lang="en-US" dirty="0"/>
              <a:t>r</a:t>
            </a:r>
            <a:r>
              <a:rPr lang="en-US" dirty="0" smtClean="0"/>
              <a:t>eporting </a:t>
            </a:r>
            <a:r>
              <a:rPr lang="en-US" dirty="0"/>
              <a:t>t</a:t>
            </a:r>
            <a:r>
              <a:rPr lang="en-US" dirty="0" smtClean="0"/>
              <a:t>ool (submitted by email to wiccs@pcgus.com)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4" y="1863348"/>
            <a:ext cx="8162612" cy="43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Regional Reporting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4921202" cy="4830763"/>
          </a:xfrm>
        </p:spPr>
        <p:txBody>
          <a:bodyPr/>
          <a:lstStyle/>
          <a:p>
            <a:r>
              <a:rPr lang="en-US" dirty="0" smtClean="0"/>
              <a:t>Population-based </a:t>
            </a:r>
            <a:r>
              <a:rPr lang="en-US" dirty="0"/>
              <a:t>r</a:t>
            </a:r>
            <a:r>
              <a:rPr lang="en-US" dirty="0" smtClean="0"/>
              <a:t>egions and 51.42 boards</a:t>
            </a:r>
          </a:p>
          <a:p>
            <a:pPr lvl="1"/>
            <a:r>
              <a:rPr lang="en-US" dirty="0" smtClean="0"/>
              <a:t>Single consolidated cost report</a:t>
            </a:r>
          </a:p>
          <a:p>
            <a:r>
              <a:rPr lang="en-US" dirty="0" smtClean="0"/>
              <a:t>Shared services and multi-county regions</a:t>
            </a:r>
          </a:p>
          <a:p>
            <a:pPr lvl="1"/>
            <a:r>
              <a:rPr lang="en-US" dirty="0" smtClean="0"/>
              <a:t>Individual report for each county</a:t>
            </a:r>
          </a:p>
          <a:p>
            <a:pPr lvl="1"/>
            <a:r>
              <a:rPr lang="en-US" dirty="0" smtClean="0"/>
              <a:t>Intergovernmental revenue offsets for regional shared clinicians and other expenses</a:t>
            </a:r>
          </a:p>
          <a:p>
            <a:r>
              <a:rPr lang="en-US" dirty="0" smtClean="0"/>
              <a:t>New “Regional Information” section</a:t>
            </a:r>
          </a:p>
          <a:p>
            <a:pPr lvl="1"/>
            <a:r>
              <a:rPr lang="en-US" dirty="0" smtClean="0"/>
              <a:t>Name and ID of region</a:t>
            </a:r>
          </a:p>
          <a:p>
            <a:pPr lvl="1"/>
            <a:r>
              <a:rPr lang="en-US" dirty="0" smtClean="0"/>
              <a:t>List of all counties in region</a:t>
            </a:r>
          </a:p>
          <a:p>
            <a:pPr lvl="1"/>
            <a:r>
              <a:rPr lang="en-US" dirty="0" smtClean="0"/>
              <a:t>Date of regional formation</a:t>
            </a:r>
          </a:p>
          <a:p>
            <a:pPr lvl="1"/>
            <a:r>
              <a:rPr lang="en-US" dirty="0" smtClean="0"/>
              <a:t>Subsequent regional adjustments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52" y="0"/>
            <a:ext cx="3594148" cy="64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Intergovernmental Agreements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Intergovernmental agreements</a:t>
            </a:r>
          </a:p>
          <a:p>
            <a:pPr lvl="1"/>
            <a:r>
              <a:rPr lang="en-US" dirty="0" smtClean="0"/>
              <a:t>An intergovernmental agreement occurs when an employee of one county or tribal reporting entity provides services on behalf of a second reporting entity and the second reporting entity reimburses the first reporting entity for services provided. The graphic on the next slide shows an example intergovernmental agreement.</a:t>
            </a:r>
          </a:p>
          <a:p>
            <a:r>
              <a:rPr lang="en-US" dirty="0" smtClean="0"/>
              <a:t>Regional shared</a:t>
            </a:r>
          </a:p>
          <a:p>
            <a:pPr lvl="1"/>
            <a:r>
              <a:rPr lang="en-US" dirty="0" smtClean="0"/>
              <a:t>The term “regional shared” is used to identify an individual or a category of overhead used to support multiple counties.</a:t>
            </a:r>
          </a:p>
          <a:p>
            <a:r>
              <a:rPr lang="en-US" dirty="0" smtClean="0"/>
              <a:t>Revenue offset</a:t>
            </a:r>
          </a:p>
          <a:p>
            <a:pPr lvl="1"/>
            <a:r>
              <a:rPr lang="en-US" dirty="0" smtClean="0"/>
              <a:t>A revenue offset is the dollar amount paid from one county to another for services provided by a regional shared clinician or overhead provider. 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Intergovernmental Agreements (Continued)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1275007"/>
            <a:ext cx="7886699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Reports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5956"/>
            <a:ext cx="3573470" cy="4811007"/>
          </a:xfrm>
        </p:spPr>
        <p:txBody>
          <a:bodyPr>
            <a:noAutofit/>
          </a:bodyPr>
          <a:lstStyle/>
          <a:p>
            <a:r>
              <a:rPr lang="en-US" sz="1600" dirty="0" smtClean="0"/>
              <a:t>Provider Summary Report (PSR)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Calculate county cost (cost per unit from cost report).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Multiply by total Medicaid claims.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Subtract fee-for-service (FFS) claims.</a:t>
            </a:r>
          </a:p>
          <a:p>
            <a:r>
              <a:rPr lang="en-US" sz="1600" dirty="0" smtClean="0"/>
              <a:t>PSR notes</a:t>
            </a:r>
          </a:p>
          <a:p>
            <a:pPr lvl="1"/>
            <a:r>
              <a:rPr lang="en-US" sz="1600" dirty="0" smtClean="0"/>
              <a:t>PSR structure and calculation vary based on date of regionalization.</a:t>
            </a:r>
          </a:p>
          <a:p>
            <a:pPr lvl="1"/>
            <a:r>
              <a:rPr lang="en-US" sz="1600" dirty="0" smtClean="0"/>
              <a:t>In CY 2014, step 1 value will vary from January–June (legacy method) and July–December (updated method).</a:t>
            </a:r>
          </a:p>
          <a:p>
            <a:r>
              <a:rPr lang="en-US" sz="1600" dirty="0" smtClean="0"/>
              <a:t>Regional reports</a:t>
            </a:r>
          </a:p>
          <a:p>
            <a:pPr lvl="1"/>
            <a:r>
              <a:rPr lang="en-US" sz="1600" dirty="0" smtClean="0"/>
              <a:t>Regional payment summary </a:t>
            </a:r>
          </a:p>
          <a:p>
            <a:pPr lvl="1"/>
            <a:r>
              <a:rPr lang="en-US" sz="1600" dirty="0" smtClean="0"/>
              <a:t>Intergovernmental agreements report</a:t>
            </a:r>
            <a:endParaRPr lang="en-US" sz="16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20" y="1378227"/>
            <a:ext cx="4698406" cy="469840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5247861"/>
            <a:ext cx="4587294" cy="336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38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 2014 CCS Reporting Timeline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85505"/>
              </p:ext>
            </p:extLst>
          </p:nvPr>
        </p:nvGraphicFramePr>
        <p:xfrm>
          <a:off x="772732" y="1275008"/>
          <a:ext cx="774261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50"/>
                <a:gridCol w="4419867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18,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CCS tool and guide available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18–22,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 cost reporting trainings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25–29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2015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webinar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 cost reporting trainings</a:t>
                      </a: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–August 14,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of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completed CY 2014 CCS reports via email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17–September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 </a:t>
                      </a:r>
                      <a:r>
                        <a:rPr lang="en-US" sz="1400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eviews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CY 2014 CCS reports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CY 2014 management reports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 of final CY 2014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CCS payments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Next for CCS Reporting?*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CCS reporting: CY 2015</a:t>
            </a:r>
          </a:p>
          <a:p>
            <a:pPr lvl="1"/>
            <a:r>
              <a:rPr lang="en-US" dirty="0" smtClean="0"/>
              <a:t>Only the updated cost reporting methodology will be used (aligns with WIMCR CY 2013).</a:t>
            </a:r>
          </a:p>
          <a:p>
            <a:pPr lvl="1"/>
            <a:r>
              <a:rPr lang="en-US" dirty="0" smtClean="0"/>
              <a:t>Reporting will take place in web-based tool.</a:t>
            </a:r>
          </a:p>
          <a:p>
            <a:pPr lvl="1"/>
            <a:r>
              <a:rPr lang="en-US" dirty="0" smtClean="0"/>
              <a:t>Single consolidated CCS/WIMCR report to alleviate reporting burden on providers and ensure no cost is duplicated.</a:t>
            </a:r>
          </a:p>
          <a:p>
            <a:pPr lvl="1"/>
            <a:r>
              <a:rPr lang="en-US" dirty="0" smtClean="0"/>
              <a:t>Adjustments to regional formations will be allowable on the first of any month (once per calendar year).</a:t>
            </a:r>
          </a:p>
          <a:p>
            <a:r>
              <a:rPr lang="en-US" dirty="0" smtClean="0"/>
              <a:t>CCS reporting: CY 2016 and after</a:t>
            </a:r>
          </a:p>
          <a:p>
            <a:pPr lvl="1"/>
            <a:r>
              <a:rPr lang="en-US" dirty="0" smtClean="0"/>
              <a:t>Only the updated cost reporting methodology will be used (aligns with WIMCR CY 2013).</a:t>
            </a:r>
          </a:p>
          <a:p>
            <a:pPr lvl="1"/>
            <a:r>
              <a:rPr lang="en-US" dirty="0" smtClean="0"/>
              <a:t>Reporting will take place in web-based tool.</a:t>
            </a:r>
          </a:p>
          <a:p>
            <a:pPr lvl="1"/>
            <a:r>
              <a:rPr lang="en-US" dirty="0" smtClean="0"/>
              <a:t>Single consolidated CCS/WIMCR report to alleviate reporting burden on providers and ensure no cost is duplicated.</a:t>
            </a:r>
          </a:p>
          <a:p>
            <a:pPr lvl="1"/>
            <a:r>
              <a:rPr lang="en-US" dirty="0" smtClean="0"/>
              <a:t>Adjustments to regional formations will be allowable only on January 1.</a:t>
            </a:r>
          </a:p>
          <a:p>
            <a:pPr marL="0" indent="0">
              <a:buNone/>
            </a:pPr>
            <a:r>
              <a:rPr lang="en-US" dirty="0" smtClean="0"/>
              <a:t>*Next steps are pending federal CMS approval.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23703"/>
              </p:ext>
            </p:extLst>
          </p:nvPr>
        </p:nvGraphicFramePr>
        <p:xfrm>
          <a:off x="628650" y="1141361"/>
          <a:ext cx="7886699" cy="402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840"/>
                <a:gridCol w="53788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386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 CY 2014 reporting:</a:t>
                      </a:r>
                    </a:p>
                    <a:p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 reporting tool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lang="en-U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reporting instruction manual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Notifications and updates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 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information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wimcr.com/ccs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 expansion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dhs.wisconsin.gov/ccs/expansion</a:t>
                      </a:r>
                      <a:endParaRPr lang="en-US" sz="1600" strike="sng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 notification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sign-up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surveymonkey.com/r/67YZRLJ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ForwardHealth portal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forwardhealth.wi.gov</a:t>
                      </a:r>
                      <a:endParaRPr lang="en-US" sz="1600" strike="sng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80" y="1648035"/>
            <a:ext cx="3127808" cy="22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Contacts and Questions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Steven </a:t>
            </a:r>
            <a:r>
              <a:rPr lang="en-US" dirty="0" err="1" smtClean="0"/>
              <a:t>Kulig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Budget and Policy Analyst</a:t>
            </a:r>
          </a:p>
          <a:p>
            <a:pPr marL="0" indent="0">
              <a:buNone/>
            </a:pPr>
            <a:r>
              <a:rPr lang="en-US" dirty="0" smtClean="0"/>
              <a:t>Wisconsin Department of Health Services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Megan Morris</a:t>
            </a:r>
          </a:p>
          <a:p>
            <a:pPr marL="0" indent="0">
              <a:buNone/>
            </a:pPr>
            <a:r>
              <a:rPr lang="en-US" dirty="0" smtClean="0"/>
              <a:t>CCS Coordinator</a:t>
            </a:r>
          </a:p>
          <a:p>
            <a:pPr marL="0" indent="0">
              <a:buNone/>
            </a:pPr>
            <a:r>
              <a:rPr lang="en-US" dirty="0" smtClean="0"/>
              <a:t>Public Consulting Group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CCS Cost Reporting Questions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wiccs@pcgus.com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(866) 803-8698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4629150" y="4680857"/>
            <a:ext cx="3886200" cy="14961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CCS Financial Questions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DHSDMHSASCCS@dhs.wisconsin.gov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252675" y="4312090"/>
            <a:ext cx="3915541" cy="1088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03828" y="1275008"/>
            <a:ext cx="3648847" cy="2523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pic>
        <p:nvPicPr>
          <p:cNvPr id="12" name="Picture 11" descr="C:\Documents and Settings\rgilleo\Local Settings\Temporary Internet Files\Content.IE5\AGWAENZ8\MPj0439377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571" y="1539903"/>
            <a:ext cx="4005677" cy="2288958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628649" y="4312090"/>
            <a:ext cx="4960782" cy="16018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1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43434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Overview and Policy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Steven Kulig, Wisconsin Department of Health Services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446057"/>
            <a:ext cx="2123810" cy="2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234430" y="1786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ICD-10 Implementation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/>
        </p:nvSpPr>
        <p:spPr>
          <a:xfrm>
            <a:off x="470078" y="13216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CMS has mandated that all HIPAA-covered entities implement the ICD-10 code sets by October 1, 2015. </a:t>
            </a:r>
          </a:p>
          <a:p>
            <a:r>
              <a:rPr lang="en-US" dirty="0" smtClean="0"/>
              <a:t>DHS is preparing our systems and evaluating impacts to policy and communications in anticipation of the October 1 implementation.</a:t>
            </a:r>
          </a:p>
          <a:p>
            <a:r>
              <a:rPr lang="en-US" dirty="0" smtClean="0"/>
              <a:t>More information on ICD-10 transition can be found on the ICD-10 Code Set Transition Home Page on the </a:t>
            </a:r>
            <a:r>
              <a:rPr lang="en-US" dirty="0" err="1" smtClean="0"/>
              <a:t>ForwardHealth</a:t>
            </a:r>
            <a:r>
              <a:rPr lang="en-US" dirty="0" smtClean="0"/>
              <a:t> Portal, </a:t>
            </a:r>
            <a:r>
              <a:rPr lang="en-US" dirty="0">
                <a:hlinkClick r:id="rId2"/>
              </a:rPr>
              <a:t>https://www.forwardhealth.wi.gov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234430" y="1786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ICD-10 Implementation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13216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Important Dates and Information</a:t>
            </a:r>
          </a:p>
          <a:p>
            <a:pPr lvl="1"/>
            <a:r>
              <a:rPr lang="en-US" dirty="0" smtClean="0"/>
              <a:t>DHS Brown Bag Trainings:</a:t>
            </a:r>
          </a:p>
          <a:p>
            <a:pPr lvl="2"/>
            <a:r>
              <a:rPr lang="en-US" dirty="0" smtClean="0"/>
              <a:t>Tuesday, May 19</a:t>
            </a:r>
            <a:r>
              <a:rPr lang="en-US" baseline="30000" dirty="0" smtClean="0"/>
              <a:t>th</a:t>
            </a:r>
            <a:r>
              <a:rPr lang="en-US" dirty="0" smtClean="0"/>
              <a:t>, 2015.</a:t>
            </a:r>
          </a:p>
          <a:p>
            <a:pPr lvl="2"/>
            <a:r>
              <a:rPr lang="en-US" dirty="0" smtClean="0"/>
              <a:t>Tuesday, July 21</a:t>
            </a:r>
            <a:r>
              <a:rPr lang="en-US" baseline="30000" dirty="0" smtClean="0"/>
              <a:t>st</a:t>
            </a:r>
            <a:r>
              <a:rPr lang="en-US" dirty="0" smtClean="0"/>
              <a:t>, 2015.</a:t>
            </a:r>
          </a:p>
          <a:p>
            <a:pPr lvl="2"/>
            <a:r>
              <a:rPr lang="en-US" dirty="0" smtClean="0"/>
              <a:t>Tuesday, August 18</a:t>
            </a:r>
            <a:r>
              <a:rPr lang="en-US" baseline="30000" dirty="0" smtClean="0"/>
              <a:t>th</a:t>
            </a:r>
            <a:r>
              <a:rPr lang="en-US" dirty="0" smtClean="0"/>
              <a:t>, 2015.</a:t>
            </a:r>
          </a:p>
          <a:p>
            <a:pPr lvl="1"/>
            <a:r>
              <a:rPr lang="en-US" dirty="0" smtClean="0"/>
              <a:t>Provider Updates with additional information are forthcoming for early June.</a:t>
            </a:r>
          </a:p>
          <a:p>
            <a:pPr lvl="1"/>
            <a:r>
              <a:rPr lang="en-US" dirty="0" smtClean="0"/>
              <a:t>Voluntary testing through the Department’s online testing environment will be available to providers starting in July.</a:t>
            </a:r>
          </a:p>
          <a:p>
            <a:r>
              <a:rPr lang="en-US" dirty="0" smtClean="0"/>
              <a:t>Any questions on ICD-10 implementation can be directed to </a:t>
            </a:r>
            <a:r>
              <a:rPr lang="en-US" u="sng" dirty="0" smtClean="0">
                <a:hlinkClick r:id="rId2"/>
              </a:rPr>
              <a:t>VEDSICD10Support@Wisconsin.gov</a:t>
            </a:r>
            <a:r>
              <a:rPr lang="en-US" u="sng" dirty="0" smtClean="0"/>
              <a:t>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1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CCS?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CCS stands for Comprehensive Community Services. </a:t>
            </a:r>
          </a:p>
          <a:p>
            <a:r>
              <a:rPr lang="en-US" dirty="0" smtClean="0"/>
              <a:t>Mental health and substance abuse program.</a:t>
            </a:r>
          </a:p>
          <a:p>
            <a:r>
              <a:rPr lang="en-US" dirty="0" smtClean="0"/>
              <a:t>Provides programming to people of all ages—youth to elderly—living with a mental illness and/or substance use disorder.</a:t>
            </a:r>
          </a:p>
          <a:p>
            <a:r>
              <a:rPr lang="en-US" dirty="0" smtClean="0"/>
              <a:t>CCS is for individuals who need ongoing services beyond occasional outpatient care, but less than the intensive care provided in a hospital setting.</a:t>
            </a:r>
          </a:p>
          <a:p>
            <a:r>
              <a:rPr lang="en-US" dirty="0" smtClean="0"/>
              <a:t>The individual works with a dedicated team of service providers to develop a treatment and recovery plan to meet the individual's unique needs and goals.</a:t>
            </a:r>
          </a:p>
          <a:p>
            <a:r>
              <a:rPr lang="en-US" dirty="0" smtClean="0"/>
              <a:t>A 2013 study of the consumer experience in CCS found that this targeted, community-based approach is effective in promoting better overall health and life satisfaction.</a:t>
            </a:r>
          </a:p>
          <a:p>
            <a:r>
              <a:rPr lang="en-US" dirty="0" smtClean="0"/>
              <a:t>CCS reduces an individual's reliance on costly high-end services, such as emergency room visits.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49" y="363483"/>
            <a:ext cx="7886700" cy="512817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Participating CCS Programs by Year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</p:spPr>
        <p:txBody>
          <a:bodyPr/>
          <a:lstStyle/>
          <a:p>
            <a:r>
              <a:rPr lang="en-US" dirty="0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366" y="6091708"/>
            <a:ext cx="3825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*Estimated CCS programs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307908"/>
              </p:ext>
            </p:extLst>
          </p:nvPr>
        </p:nvGraphicFramePr>
        <p:xfrm>
          <a:off x="183111" y="906162"/>
          <a:ext cx="8524283" cy="510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2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CCS Programs </a:t>
            </a:r>
            <a:br>
              <a:rPr lang="en-US" dirty="0" smtClean="0"/>
            </a:br>
            <a:r>
              <a:rPr lang="en-US" sz="1800" dirty="0" smtClean="0"/>
              <a:t>Prior to regionalization effective July 1, 2014</a:t>
            </a:r>
            <a:endParaRPr lang="en-US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057276"/>
            <a:ext cx="5053019" cy="5410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5450" y="2000250"/>
            <a:ext cx="476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050" y="2000249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CCS counties</a:t>
            </a:r>
            <a:endParaRPr lang="en-US" sz="2000" strike="sng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(31 counties total, including counties part of 51.42 agencies)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4975" y="2819400"/>
            <a:ext cx="4762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4575" y="2806184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Non-CCS counties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CCS Programs</a:t>
            </a:r>
            <a:br>
              <a:rPr lang="en-US" dirty="0" smtClean="0"/>
            </a:br>
            <a:r>
              <a:rPr lang="en-US" sz="1800" dirty="0" smtClean="0"/>
              <a:t>Regional participation as of April 1, 2015</a:t>
            </a:r>
            <a:endParaRPr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14946" y="1365956"/>
            <a:ext cx="3200404" cy="4811007"/>
          </a:xfrm>
        </p:spPr>
        <p:txBody>
          <a:bodyPr/>
          <a:lstStyle/>
          <a:p>
            <a:r>
              <a:rPr lang="en-US" dirty="0" smtClean="0"/>
              <a:t>63 counties and one tribe currently in CCS (includes Fond du Lac as non-regional participant)</a:t>
            </a:r>
          </a:p>
          <a:p>
            <a:r>
              <a:rPr lang="en-US" dirty="0" smtClean="0"/>
              <a:t>Color coding reflects 24 regional CCS entities:</a:t>
            </a:r>
          </a:p>
          <a:p>
            <a:pPr lvl="1"/>
            <a:r>
              <a:rPr lang="en-US" dirty="0" smtClean="0"/>
              <a:t>21 county-based programs</a:t>
            </a:r>
          </a:p>
          <a:p>
            <a:pPr lvl="1"/>
            <a:r>
              <a:rPr lang="en-US" dirty="0" smtClean="0"/>
              <a:t>2 51.42 programs</a:t>
            </a:r>
          </a:p>
          <a:p>
            <a:pPr lvl="1"/>
            <a:r>
              <a:rPr lang="en-US" dirty="0" smtClean="0"/>
              <a:t>1 tribal-based program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Wisconsin Human Services Financial Management Association (WHSFMA 2015)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C:\Users\MSHAUG~1\AppData\Local\Temp\SNAGHTML4d0ae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5" y="1081804"/>
            <a:ext cx="5088661" cy="53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Interim CCS Claim Payments</a:t>
            </a:r>
            <a:br>
              <a:rPr lang="en-US" dirty="0" smtClean="0"/>
            </a:br>
            <a:r>
              <a:rPr lang="en-US" sz="1800" dirty="0" smtClean="0"/>
              <a:t>By annual dates of service (in millions of dollars)</a:t>
            </a:r>
            <a:br>
              <a:rPr lang="en-US" sz="18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213277"/>
              </p:ext>
            </p:extLst>
          </p:nvPr>
        </p:nvGraphicFramePr>
        <p:xfrm>
          <a:off x="447675" y="1524000"/>
          <a:ext cx="8391525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41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www.pcghealth.com | Example Health Presentation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49" y="363483"/>
            <a:ext cx="7886700" cy="905069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Calendar Year (CY) 2014 Interim </a:t>
            </a:r>
            <a:br>
              <a:rPr lang="en-US" dirty="0" smtClean="0"/>
            </a:br>
            <a:r>
              <a:rPr lang="en-US" dirty="0" smtClean="0"/>
              <a:t>Claims Activity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50719"/>
              </p:ext>
            </p:extLst>
          </p:nvPr>
        </p:nvGraphicFramePr>
        <p:xfrm>
          <a:off x="697874" y="1534606"/>
          <a:ext cx="7817475" cy="1977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435"/>
                <a:gridCol w="1416676"/>
                <a:gridCol w="1558344"/>
                <a:gridCol w="1506828"/>
                <a:gridCol w="1468192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Interim Claims Activity for</a:t>
                      </a:r>
                      <a:r>
                        <a:rPr lang="en-US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 2014 Dates of Service</a:t>
                      </a:r>
                      <a:endParaRPr lang="en-US" sz="18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Share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</a:t>
                      </a:r>
                      <a:r>
                        <a:rPr lang="en-US" sz="16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Funds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7,884,898.28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7,884,898.28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</a:t>
                      </a:r>
                      <a:endParaRPr lang="en-US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1,910,788.06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2,722,283.84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4,633,071.90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1,910,788.06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10,607,182.12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12,517,970.18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4" marR="6684" marT="66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7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mprehensive Community Services (CCS)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64&quot;/&gt;&lt;/object&gt;&lt;object type=&quot;3&quot; unique_id=&quot;10005&quot;&gt;&lt;property id=&quot;20148&quot; value=&quot;5&quot;/&gt;&lt;property id=&quot;20300&quot; value=&quot;Slide 3 - &amp;quot;CCS Overview and Policy Update&amp;quot;&quot;/&gt;&lt;property id=&quot;20307&quot; value=&quot;274&quot;/&gt;&lt;/object&gt;&lt;object type=&quot;3&quot; unique_id=&quot;10006&quot;&gt;&lt;property id=&quot;20148&quot; value=&quot;5&quot;/&gt;&lt;property id=&quot;20300&quot; value=&quot;Slide 4 - &amp;quot;What Is CCS?&amp;quot;&quot;/&gt;&lt;property id=&quot;20307&quot; value=&quot;279&quot;/&gt;&lt;/object&gt;&lt;object type=&quot;3&quot; unique_id=&quot;10007&quot;&gt;&lt;property id=&quot;20148&quot; value=&quot;5&quot;/&gt;&lt;property id=&quot;20300&quot; value=&quot;Slide 5 - &amp;quot;Participating CCS Programs by Year&amp;quot;&quot;/&gt;&lt;property id=&quot;20307&quot; value=&quot;280&quot;/&gt;&lt;/object&gt;&lt;object type=&quot;3&quot; unique_id=&quot;10008&quot;&gt;&lt;property id=&quot;20148&quot; value=&quot;5&quot;/&gt;&lt;property id=&quot;20300&quot; value=&quot;Slide 6 - &amp;quot;Participating CCS Programs  Prior to regionalization effective July 1, 2014&amp;quot;&quot;/&gt;&lt;property id=&quot;20307&quot; value=&quot;302&quot;/&gt;&lt;/object&gt;&lt;object type=&quot;3&quot; unique_id=&quot;10009&quot;&gt;&lt;property id=&quot;20148&quot; value=&quot;5&quot;/&gt;&lt;property id=&quot;20300&quot; value=&quot;Slide 7 - &amp;quot;Participating CCS Programs Regional participation as of April 1, 2015&amp;quot;&quot;/&gt;&lt;property id=&quot;20307&quot; value=&quot;303&quot;/&gt;&lt;/object&gt;&lt;object type=&quot;3&quot; unique_id=&quot;10010&quot;&gt;&lt;property id=&quot;20148&quot; value=&quot;5&quot;/&gt;&lt;property id=&quot;20300&quot; value=&quot;Slide 8 - &amp;quot;Total Interim CCS Claim Payments By annual dates of service (in millions of dollars)   &amp;quot;&quot;/&gt;&lt;property id=&quot;20307&quot; value=&quot;298&quot;/&gt;&lt;/object&gt;&lt;object type=&quot;3&quot; unique_id=&quot;10011&quot;&gt;&lt;property id=&quot;20148&quot; value=&quot;5&quot;/&gt;&lt;property id=&quot;20300&quot; value=&quot;Slide 9 - &amp;quot;Calendar Year (CY) 2014 Interim  Claims Activity&amp;quot;&quot;/&gt;&lt;property id=&quot;20307&quot; value=&quot;299&quot;/&gt;&lt;/object&gt;&lt;object type=&quot;3&quot; unique_id=&quot;10012&quot;&gt;&lt;property id=&quot;20148&quot; value=&quot;5&quot;/&gt;&lt;property id=&quot;20300&quot; value=&quot;Slide 10 - &amp;quot;CY 2015 to Date Interim Claims Activity&amp;quot;&quot;/&gt;&lt;property id=&quot;20307&quot; value=&quot;304&quot;/&gt;&lt;/object&gt;&lt;object type=&quot;3&quot; unique_id=&quot;10013&quot;&gt;&lt;property id=&quot;20148&quot; value=&quot;5&quot;/&gt;&lt;property id=&quot;20300&quot; value=&quot;Slide 11 - &amp;quot;Regional Claims by Quarter&amp;quot;&quot;/&gt;&lt;property id=&quot;20307&quot; value=&quot;305&quot;/&gt;&lt;/object&gt;&lt;object type=&quot;3&quot; unique_id=&quot;10014&quot;&gt;&lt;property id=&quot;20148&quot; value=&quot;5&quot;/&gt;&lt;property id=&quot;20300&quot; value=&quot;Slide 12 - &amp;quot;CCS Roles and Responsibilities&amp;quot;&quot;/&gt;&lt;property id=&quot;20307&quot; value=&quot;288&quot;/&gt;&lt;/object&gt;&lt;object type=&quot;3&quot; unique_id=&quot;10015&quot;&gt;&lt;property id=&quot;20148&quot; value=&quot;5&quot;/&gt;&lt;property id=&quot;20300&quot; value=&quot;Slide 13 - &amp;quot;CCS Regionalization&amp;quot;&quot;/&gt;&lt;property id=&quot;20307&quot; value=&quot;285&quot;/&gt;&lt;/object&gt;&lt;object type=&quot;3&quot; unique_id=&quot;10016&quot;&gt;&lt;property id=&quot;20148&quot; value=&quot;5&quot;/&gt;&lt;property id=&quot;20300&quot; value=&quot;Slide 14 - &amp;quot;CCS Regional Models&amp;quot;&quot;/&gt;&lt;property id=&quot;20307&quot; value=&quot;276&quot;/&gt;&lt;/object&gt;&lt;object type=&quot;3&quot; unique_id=&quot;10017&quot;&gt;&lt;property id=&quot;20148&quot; value=&quot;5&quot;/&gt;&lt;property id=&quot;20300&quot; value=&quot;Slide 15 - &amp;quot;CCS Financial Process &amp;quot;&quot;/&gt;&lt;property id=&quot;20307&quot; value=&quot;267&quot;/&gt;&lt;/object&gt;&lt;object type=&quot;3&quot; unique_id=&quot;10019&quot;&gt;&lt;property id=&quot;20148&quot; value=&quot;5&quot;/&gt;&lt;property id=&quot;20300&quot; value=&quot;Slide 17 - &amp;quot;CCS Policy Next Steps&amp;quot;&quot;/&gt;&lt;property id=&quot;20307&quot; value=&quot;290&quot;/&gt;&lt;/object&gt;&lt;object type=&quot;3&quot; unique_id=&quot;10020&quot;&gt;&lt;property id=&quot;20148&quot; value=&quot;5&quot;/&gt;&lt;property id=&quot;20300&quot; value=&quot;Slide 18 - &amp;quot;CCS CY 2014 Cost Reporting&amp;quot;&quot;/&gt;&lt;property id=&quot;20307&quot; value=&quot;278&quot;/&gt;&lt;/object&gt;&lt;object type=&quot;3&quot; unique_id=&quot;10021&quot;&gt;&lt;property id=&quot;20148&quot; value=&quot;5&quot;/&gt;&lt;property id=&quot;20300&quot; value=&quot;Slide 19 - &amp;quot;CCS Cost Settlement Cycle&amp;quot;&quot;/&gt;&lt;property id=&quot;20307&quot; value=&quot;277&quot;/&gt;&lt;/object&gt;&lt;object type=&quot;3&quot; unique_id=&quot;10022&quot;&gt;&lt;property id=&quot;20148&quot; value=&quot;5&quot;/&gt;&lt;property id=&quot;20300&quot; value=&quot;Slide 20 - &amp;quot;CY 2014 Cost Reporting Process&amp;quot;&quot;/&gt;&lt;property id=&quot;20307&quot; value=&quot;284&quot;/&gt;&lt;/object&gt;&lt;object type=&quot;3&quot; unique_id=&quot;10023&quot;&gt;&lt;property id=&quot;20148&quot; value=&quot;5&quot;/&gt;&lt;property id=&quot;20300&quot; value=&quot;Slide 21 - &amp;quot;CY 2014 Cost Reporting Process (Continued)&amp;quot;&quot;/&gt;&lt;property id=&quot;20307&quot; value=&quot;291&quot;/&gt;&lt;/object&gt;&lt;object type=&quot;3&quot; unique_id=&quot;10024&quot;&gt;&lt;property id=&quot;20148&quot; value=&quot;5&quot;/&gt;&lt;property id=&quot;20300&quot; value=&quot;Slide 22 - &amp;quot;Regional Reporting&amp;quot;&quot;/&gt;&lt;property id=&quot;20307&quot; value=&quot;265&quot;/&gt;&lt;/object&gt;&lt;object type=&quot;3&quot; unique_id=&quot;10025&quot;&gt;&lt;property id=&quot;20148&quot; value=&quot;5&quot;/&gt;&lt;property id=&quot;20300&quot; value=&quot;Slide 23 - &amp;quot;Intergovernmental Agreements&amp;quot;&quot;/&gt;&lt;property id=&quot;20307&quot; value=&quot;283&quot;/&gt;&lt;/object&gt;&lt;object type=&quot;3&quot; unique_id=&quot;10026&quot;&gt;&lt;property id=&quot;20148&quot; value=&quot;5&quot;/&gt;&lt;property id=&quot;20300&quot; value=&quot;Slide 24 - &amp;quot;Intergovernmental Agreements (Continued)&amp;quot;&quot;/&gt;&lt;property id=&quot;20307&quot; value=&quot;307&quot;/&gt;&lt;/object&gt;&lt;object type=&quot;3&quot; unique_id=&quot;10027&quot;&gt;&lt;property id=&quot;20148&quot; value=&quot;5&quot;/&gt;&lt;property id=&quot;20300&quot; value=&quot;Slide 25 - &amp;quot;Management Reports&amp;quot;&quot;/&gt;&lt;property id=&quot;20307&quot; value=&quot;286&quot;/&gt;&lt;/object&gt;&lt;object type=&quot;3&quot; unique_id=&quot;10028&quot;&gt;&lt;property id=&quot;20148&quot; value=&quot;5&quot;/&gt;&lt;property id=&quot;20300&quot; value=&quot;Slide 26 - &amp;quot;CY 2014 CCS Reporting Timeline&amp;quot;&quot;/&gt;&lt;property id=&quot;20307&quot; value=&quot;287&quot;/&gt;&lt;/object&gt;&lt;object type=&quot;3&quot; unique_id=&quot;10029&quot;&gt;&lt;property id=&quot;20148&quot; value=&quot;5&quot;/&gt;&lt;property id=&quot;20300&quot; value=&quot;Slide 27 - &amp;quot;What’s Next for CCS Reporting?*&amp;quot;&quot;/&gt;&lt;property id=&quot;20307&quot; value=&quot;292&quot;/&gt;&lt;/object&gt;&lt;object type=&quot;3&quot; unique_id=&quot;10030&quot;&gt;&lt;property id=&quot;20148&quot; value=&quot;5&quot;/&gt;&lt;property id=&quot;20300&quot; value=&quot;Slide 28 - &amp;quot;Resources&amp;quot;&quot;/&gt;&lt;property id=&quot;20307&quot; value=&quot;294&quot;/&gt;&lt;/object&gt;&lt;object type=&quot;3&quot; unique_id=&quot;10031&quot;&gt;&lt;property id=&quot;20148&quot; value=&quot;5&quot;/&gt;&lt;property id=&quot;20300&quot; value=&quot;Slide 29 - &amp;quot;Contacts and Questions&amp;quot;&quot;/&gt;&lt;property id=&quot;20307&quot; value=&quot;289&quot;/&gt;&lt;/object&gt;&lt;object type=&quot;3&quot; unique_id=&quot;10032&quot;&gt;&lt;property id=&quot;20148&quot; value=&quot;5&quot;/&gt;&lt;property id=&quot;20300&quot; value=&quot;Slide 30&quot;/&gt;&lt;property id=&quot;20307&quot; value=&quot;273&quot;/&gt;&lt;/object&gt;&lt;object type=&quot;3&quot; unique_id=&quot;10161&quot;&gt;&lt;property id=&quot;20148&quot; value=&quot;5&quot;/&gt;&lt;property id=&quot;20300&quot; value=&quot;Slide 16 - &amp;quot;Update to CCS Billing&amp;quot;&quot;/&gt;&lt;property id=&quot;20307&quot; value=&quot;308&quot;/&gt;&lt;/object&gt;&lt;/object&gt;&lt;object type=&quot;8&quot; unique_id=&quot;1006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</TotalTime>
  <Words>2054</Words>
  <Application>Microsoft Office PowerPoint</Application>
  <PresentationFormat>On-screen Show (4:3)</PresentationFormat>
  <Paragraphs>388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Roboto Slab</vt:lpstr>
      <vt:lpstr>Rockwell</vt:lpstr>
      <vt:lpstr>Office Theme</vt:lpstr>
      <vt:lpstr>Comprehensive Community Services (CCS)</vt:lpstr>
      <vt:lpstr>Agenda</vt:lpstr>
      <vt:lpstr>CCS Overview and Policy Update</vt:lpstr>
      <vt:lpstr>What Is CCS?</vt:lpstr>
      <vt:lpstr>Participating CCS Programs by Year</vt:lpstr>
      <vt:lpstr>Participating CCS Programs  Prior to regionalization effective July 1, 2014</vt:lpstr>
      <vt:lpstr>Participating CCS Programs Regional participation as of April 1, 2015</vt:lpstr>
      <vt:lpstr>Total Interim CCS Claim Payments By annual dates of service (in millions of dollars)   </vt:lpstr>
      <vt:lpstr>Calendar Year (CY) 2014 Interim  Claims Activity</vt:lpstr>
      <vt:lpstr>CY 2015 to Date Interim Claims Activity</vt:lpstr>
      <vt:lpstr>Regional Claims by Quarter</vt:lpstr>
      <vt:lpstr>CCS Roles and Responsibilities</vt:lpstr>
      <vt:lpstr>CCS Regionalization</vt:lpstr>
      <vt:lpstr>CCS Regional Models</vt:lpstr>
      <vt:lpstr>Update to CCS Billing</vt:lpstr>
      <vt:lpstr>CCS Financial Process </vt:lpstr>
      <vt:lpstr>CCS Policy Next Steps</vt:lpstr>
      <vt:lpstr>CCS CY 2014 Cost Reporting</vt:lpstr>
      <vt:lpstr>CCS Cost Settlement Cycle</vt:lpstr>
      <vt:lpstr>CY 2014 Cost Reporting Process</vt:lpstr>
      <vt:lpstr>CY 2014 Cost Reporting Process (Continued)</vt:lpstr>
      <vt:lpstr>Regional Reporting</vt:lpstr>
      <vt:lpstr>Intergovernmental Agreements</vt:lpstr>
      <vt:lpstr>Intergovernmental Agreements (Continued)</vt:lpstr>
      <vt:lpstr>Management Reports</vt:lpstr>
      <vt:lpstr>CY 2014 CCS Reporting Timeline</vt:lpstr>
      <vt:lpstr>What’s Next for CCS Reporting?*</vt:lpstr>
      <vt:lpstr>Resources</vt:lpstr>
      <vt:lpstr>Contacts and Questions</vt:lpstr>
      <vt:lpstr>PowerPoint Presentation</vt:lpstr>
      <vt:lpstr>PowerPoint Presentation</vt:lpstr>
      <vt:lpstr>PowerPoint Presentation</vt:lpstr>
    </vt:vector>
  </TitlesOfParts>
  <Company>PCG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Paiva, Ryan</dc:creator>
  <cp:lastModifiedBy>Shaughnessy, Megan</cp:lastModifiedBy>
  <cp:revision>276</cp:revision>
  <cp:lastPrinted>2015-01-12T18:23:53Z</cp:lastPrinted>
  <dcterms:created xsi:type="dcterms:W3CDTF">2015-01-06T16:31:53Z</dcterms:created>
  <dcterms:modified xsi:type="dcterms:W3CDTF">2015-05-04T20:16:25Z</dcterms:modified>
</cp:coreProperties>
</file>